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46"/>
  </p:notesMasterIdLst>
  <p:sldIdLst>
    <p:sldId id="256" r:id="rId2"/>
    <p:sldId id="328" r:id="rId3"/>
    <p:sldId id="359" r:id="rId4"/>
    <p:sldId id="360" r:id="rId5"/>
    <p:sldId id="362" r:id="rId6"/>
    <p:sldId id="299" r:id="rId7"/>
    <p:sldId id="301" r:id="rId8"/>
    <p:sldId id="303" r:id="rId9"/>
    <p:sldId id="304" r:id="rId10"/>
    <p:sldId id="291" r:id="rId11"/>
    <p:sldId id="292" r:id="rId12"/>
    <p:sldId id="266" r:id="rId13"/>
    <p:sldId id="338" r:id="rId14"/>
    <p:sldId id="268" r:id="rId15"/>
    <p:sldId id="325" r:id="rId16"/>
    <p:sldId id="270" r:id="rId17"/>
    <p:sldId id="283" r:id="rId18"/>
    <p:sldId id="322" r:id="rId19"/>
    <p:sldId id="330" r:id="rId20"/>
    <p:sldId id="347" r:id="rId21"/>
    <p:sldId id="313" r:id="rId22"/>
    <p:sldId id="331" r:id="rId23"/>
    <p:sldId id="316" r:id="rId24"/>
    <p:sldId id="319" r:id="rId25"/>
    <p:sldId id="287" r:id="rId26"/>
    <p:sldId id="288" r:id="rId27"/>
    <p:sldId id="339" r:id="rId28"/>
    <p:sldId id="290" r:id="rId29"/>
    <p:sldId id="321" r:id="rId30"/>
    <p:sldId id="346" r:id="rId31"/>
    <p:sldId id="342" r:id="rId32"/>
    <p:sldId id="349" r:id="rId33"/>
    <p:sldId id="340" r:id="rId34"/>
    <p:sldId id="343" r:id="rId35"/>
    <p:sldId id="351" r:id="rId36"/>
    <p:sldId id="352" r:id="rId37"/>
    <p:sldId id="341" r:id="rId38"/>
    <p:sldId id="355" r:id="rId39"/>
    <p:sldId id="348" r:id="rId40"/>
    <p:sldId id="358" r:id="rId41"/>
    <p:sldId id="361" r:id="rId42"/>
    <p:sldId id="357" r:id="rId43"/>
    <p:sldId id="272" r:id="rId44"/>
    <p:sldId id="300" r:id="rId4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E2080D"/>
    <a:srgbClr val="00CCFF"/>
    <a:srgbClr val="3399FF"/>
    <a:srgbClr val="66CCFF"/>
    <a:srgbClr val="120C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8851" autoAdjust="0"/>
    <p:restoredTop sz="86314" autoAdjust="0"/>
  </p:normalViewPr>
  <p:slideViewPr>
    <p:cSldViewPr>
      <p:cViewPr varScale="1">
        <p:scale>
          <a:sx n="113" d="100"/>
          <a:sy n="113" d="100"/>
        </p:scale>
        <p:origin x="-15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DB49F8F5-185A-4E4C-98A7-CF4528CB11DE}" type="datetimeFigureOut">
              <a:rPr lang="ru-RU"/>
              <a:pPr>
                <a:defRPr/>
              </a:pPr>
              <a:t>20.10.2022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47EE9811-2ECD-47AD-BAEB-3DA5A56D8C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42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52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3CBEE1D-1D7D-45BC-BB2A-50E168F95FE9}" type="slidenum">
              <a:rPr lang="ru-RU">
                <a:cs typeface="Arial" charset="0"/>
              </a:rPr>
              <a:pPr/>
              <a:t>31</a:t>
            </a:fld>
            <a:endParaRPr lang="ru-RU" dirty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auto">
          <a:xfrm>
            <a:off x="-31750" y="4321175"/>
            <a:ext cx="1395413" cy="781050"/>
          </a:xfrm>
          <a:custGeom>
            <a:avLst/>
            <a:gdLst/>
            <a:ahLst/>
            <a:cxnLst>
              <a:cxn ang="0">
                <a:pos x="5799" y="10000"/>
              </a:cxn>
              <a:cxn ang="0">
                <a:pos x="5961" y="9880"/>
              </a:cxn>
              <a:cxn ang="0">
                <a:pos x="5988" y="9820"/>
              </a:cxn>
              <a:cxn ang="0">
                <a:pos x="8042" y="5260"/>
              </a:cxn>
              <a:cxn ang="0">
                <a:pos x="8042" y="4721"/>
              </a:cxn>
              <a:cxn ang="0">
                <a:pos x="5988" y="221"/>
              </a:cxn>
              <a:cxn ang="0">
                <a:pos x="5961" y="160"/>
              </a:cxn>
              <a:cxn ang="0">
                <a:pos x="5799" y="41"/>
              </a:cxn>
              <a:cxn ang="0">
                <a:pos x="18" y="0"/>
              </a:cxn>
              <a:cxn ang="0">
                <a:pos x="0" y="9991"/>
              </a:cxn>
              <a:cxn ang="0">
                <a:pos x="5799" y="10000"/>
              </a:cxn>
            </a:cxnLst>
            <a:rect l="0" t="0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1C48B-7D25-46D7-A04A-FBBAB4CDE3EC}" type="datetimeFigureOut">
              <a:rPr lang="ru-RU"/>
              <a:pPr>
                <a:defRPr/>
              </a:pPr>
              <a:t>20.10.2022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863" y="4529138"/>
            <a:ext cx="584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BAD995-6FE5-4084-A074-B445A7A599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0" y="3167063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01F7D-9121-4EC8-9FE8-5BE61C137C43}" type="datetimeFigureOut">
              <a:rPr lang="ru-RU"/>
              <a:pPr>
                <a:defRPr/>
              </a:pPr>
              <a:t>20.10.2022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175" y="3244850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6C546-7EB9-40F0-8040-917C2BC8AC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3167063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Box 13"/>
          <p:cNvSpPr txBox="1"/>
          <p:nvPr/>
        </p:nvSpPr>
        <p:spPr>
          <a:xfrm>
            <a:off x="1808163" y="647700"/>
            <a:ext cx="457200" cy="585788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8169275" y="2905125"/>
            <a:ext cx="457200" cy="584200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4F2C5-983B-4AC4-B431-14D0339F16AD}" type="datetimeFigureOut">
              <a:rPr lang="ru-RU"/>
              <a:pPr>
                <a:defRPr/>
              </a:pPr>
              <a:t>20.10.2022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511175" y="3244850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50DC0-1F3E-46E6-A0D3-4D1E049AC4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A1ECD-2ACA-4950-934C-CA0501B402A7}" type="datetimeFigureOut">
              <a:rPr lang="ru-RU"/>
              <a:pPr>
                <a:defRPr/>
              </a:pPr>
              <a:t>20.10.2022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D96A2E-E092-4E97-B8F4-903EE68F6F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Box 10"/>
          <p:cNvSpPr txBox="1"/>
          <p:nvPr/>
        </p:nvSpPr>
        <p:spPr>
          <a:xfrm>
            <a:off x="1808163" y="647700"/>
            <a:ext cx="457200" cy="585788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7" name="TextBox 11"/>
          <p:cNvSpPr txBox="1"/>
          <p:nvPr/>
        </p:nvSpPr>
        <p:spPr>
          <a:xfrm>
            <a:off x="8169275" y="2905125"/>
            <a:ext cx="457200" cy="584200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D701B-79D6-4CEF-8428-8E0BA3353889}" type="datetimeFigureOut">
              <a:rPr lang="ru-RU"/>
              <a:pPr>
                <a:defRPr/>
              </a:pPr>
              <a:t>20.10.2022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5421C7-E2B5-4AC4-B05B-E79740DD59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27334-5320-406C-958E-6F7A36C11378}" type="datetimeFigureOut">
              <a:rPr lang="ru-RU"/>
              <a:pPr>
                <a:defRPr/>
              </a:pPr>
              <a:t>20.10.2022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1C11C9-2B24-44FA-A8FC-E07971BBBC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5BCAD-B715-45F6-BB91-D85C48F63B24}" type="datetimeFigureOut">
              <a:rPr lang="ru-RU"/>
              <a:pPr>
                <a:defRPr/>
              </a:pPr>
              <a:t>20.10.2022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85CD8-FF2D-405D-AFF4-50EC2B0E09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35BDB-44F6-46E3-AC83-08FC2E9F29BC}" type="datetimeFigureOut">
              <a:rPr lang="ru-RU"/>
              <a:pPr>
                <a:defRPr/>
              </a:pPr>
              <a:t>20.10.2022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0D143-10D4-456C-901C-DCC2A23C9B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8E74E-43F4-4F3B-ADB5-E947E234F9D4}" type="datetimeFigureOut">
              <a:rPr lang="ru-RU"/>
              <a:pPr>
                <a:defRPr/>
              </a:pPr>
              <a:t>20.10.2022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1A2D2-2961-487B-8E79-E165087243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0" y="3167063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1A8ED-1E5E-4919-9C71-4F6B8425BE0F}" type="datetimeFigureOut">
              <a:rPr lang="ru-RU"/>
              <a:pPr>
                <a:defRPr/>
              </a:pPr>
              <a:t>20.10.2022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175" y="3244850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61CE85-AF5C-4638-9749-A350920F1A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7557B-9584-431D-8330-2C80B50D7B5F}" type="datetimeFigureOut">
              <a:rPr lang="ru-RU"/>
              <a:pPr>
                <a:defRPr/>
              </a:pPr>
              <a:t>20.10.2022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1AFF7-21AC-43CE-B8D7-0A3B236931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A9B14-74EB-44A4-9889-0E41A41015CA}" type="datetimeFigureOut">
              <a:rPr lang="ru-RU"/>
              <a:pPr>
                <a:defRPr/>
              </a:pPr>
              <a:t>20.10.2022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B9B4D-1A1A-4D19-BA46-51D3C5A59C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6B50C-F796-47DE-936B-57D3D1B4B69B}" type="datetimeFigureOut">
              <a:rPr lang="ru-RU"/>
              <a:pPr>
                <a:defRPr/>
              </a:pPr>
              <a:t>20.10.2022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3FFAC-F39B-4FDD-88B5-0C37595735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79960-29C7-461E-9327-1501140A69FB}" type="datetimeFigureOut">
              <a:rPr lang="ru-RU"/>
              <a:pPr>
                <a:defRPr/>
              </a:pPr>
              <a:t>20.10.2022</a:t>
            </a:fld>
            <a:endParaRPr lang="ru-RU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C16E9-21AF-4B69-99AE-308247D7AB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6B72F-0C1B-43B9-BEDF-BC7E9150CC99}" type="datetimeFigureOut">
              <a:rPr lang="ru-RU"/>
              <a:pPr>
                <a:defRPr/>
              </a:pPr>
              <a:t>20.10.2022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18986-25C6-41FD-8E74-E323D0C017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/>
            <a:ahLst/>
            <a:cxnLst>
              <a:cxn ang="0">
                <a:pos x="7908" y="4694"/>
              </a:cxn>
              <a:cxn ang="0">
                <a:pos x="6575" y="188"/>
              </a:cxn>
              <a:cxn ang="0">
                <a:pos x="6546" y="94"/>
              </a:cxn>
              <a:cxn ang="0">
                <a:pos x="6463" y="0"/>
              </a:cxn>
              <a:cxn ang="0">
                <a:pos x="5935" y="0"/>
              </a:cxn>
              <a:cxn ang="0">
                <a:pos x="0" y="62"/>
              </a:cxn>
              <a:cxn ang="0">
                <a:pos x="0" y="10000"/>
              </a:cxn>
              <a:cxn ang="0">
                <a:pos x="5935" y="9952"/>
              </a:cxn>
              <a:cxn ang="0">
                <a:pos x="6463" y="9952"/>
              </a:cxn>
              <a:cxn ang="0">
                <a:pos x="6546" y="9859"/>
              </a:cxn>
              <a:cxn ang="0">
                <a:pos x="6575" y="9764"/>
              </a:cxn>
              <a:cxn ang="0">
                <a:pos x="7908" y="5258"/>
              </a:cxn>
              <a:cxn ang="0">
                <a:pos x="7908" y="4694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7724F-CA5C-4040-B721-B6A528176D7A}" type="datetimeFigureOut">
              <a:rPr lang="ru-RU"/>
              <a:pPr>
                <a:defRPr/>
              </a:pPr>
              <a:t>20.10.2022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ACA412-C718-4162-8CFC-E7DC55C3A1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35"/>
          <p:cNvGrpSpPr>
            <a:grpSpLocks/>
          </p:cNvGrpSpPr>
          <p:nvPr/>
        </p:nvGrpSpPr>
        <p:grpSpPr bwMode="auto">
          <a:xfrm>
            <a:off x="0" y="228600"/>
            <a:ext cx="1981200" cy="6638925"/>
            <a:chOff x="2487613" y="285750"/>
            <a:chExt cx="2428875" cy="5654676"/>
          </a:xfrm>
        </p:grpSpPr>
        <p:sp>
          <p:nvSpPr>
            <p:cNvPr id="1046" name="Freeform 11"/>
            <p:cNvSpPr>
              <a:spLocks/>
            </p:cNvSpPr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0 w 22"/>
                <a:gd name="T1" fmla="*/ 0 h 136"/>
                <a:gd name="T2" fmla="*/ 22 w 22"/>
                <a:gd name="T3" fmla="*/ 136 h 136"/>
              </a:gdLst>
              <a:ahLst/>
              <a:cxnLst>
                <a:cxn ang="0">
                  <a:pos x="22" y="136"/>
                </a:cxn>
                <a:cxn ang="0">
                  <a:pos x="17" y="8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20" y="124"/>
                </a:cxn>
                <a:cxn ang="0">
                  <a:pos x="22" y="136"/>
                </a:cxn>
              </a:cxnLst>
              <a:rect l="T0" t="T1" r="T2" b="T3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12"/>
            <p:cNvSpPr>
              <a:spLocks/>
            </p:cNvSpPr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0 w 140"/>
                <a:gd name="T1" fmla="*/ 0 h 504"/>
                <a:gd name="T2" fmla="*/ 140 w 140"/>
                <a:gd name="T3" fmla="*/ 504 h 504"/>
              </a:gdLst>
              <a:ahLst/>
              <a:cxnLst>
                <a:cxn ang="0">
                  <a:pos x="86" y="350"/>
                </a:cxn>
                <a:cxn ang="0">
                  <a:pos x="139" y="504"/>
                </a:cxn>
                <a:cxn ang="0">
                  <a:pos x="140" y="478"/>
                </a:cxn>
                <a:cxn ang="0">
                  <a:pos x="95" y="347"/>
                </a:cxn>
                <a:cxn ang="0">
                  <a:pos x="0" y="0"/>
                </a:cxn>
                <a:cxn ang="0">
                  <a:pos x="6" y="61"/>
                </a:cxn>
                <a:cxn ang="0">
                  <a:pos x="86" y="350"/>
                </a:cxn>
              </a:cxnLst>
              <a:rect l="T0" t="T1" r="T2" b="T3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8" name="Freeform 13"/>
            <p:cNvSpPr>
              <a:spLocks/>
            </p:cNvSpPr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0 w 132"/>
                <a:gd name="T1" fmla="*/ 0 h 308"/>
                <a:gd name="T2" fmla="*/ 132 w 132"/>
                <a:gd name="T3" fmla="*/ 308 h 308"/>
              </a:gdLst>
              <a:ahLst/>
              <a:cxnLst>
                <a:cxn ang="0">
                  <a:pos x="8" y="22"/>
                </a:cxn>
                <a:cxn ang="0">
                  <a:pos x="0" y="0"/>
                </a:cxn>
                <a:cxn ang="0">
                  <a:pos x="0" y="29"/>
                </a:cxn>
                <a:cxn ang="0">
                  <a:pos x="68" y="194"/>
                </a:cxn>
                <a:cxn ang="0">
                  <a:pos x="123" y="308"/>
                </a:cxn>
                <a:cxn ang="0">
                  <a:pos x="132" y="308"/>
                </a:cxn>
                <a:cxn ang="0">
                  <a:pos x="77" y="190"/>
                </a:cxn>
                <a:cxn ang="0">
                  <a:pos x="8" y="22"/>
                </a:cxn>
              </a:cxnLst>
              <a:rect l="T0" t="T1" r="T2" b="T3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Freeform 14"/>
            <p:cNvSpPr>
              <a:spLocks/>
            </p:cNvSpPr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0 w 37"/>
                <a:gd name="T1" fmla="*/ 0 h 79"/>
                <a:gd name="T2" fmla="*/ 37 w 37"/>
                <a:gd name="T3" fmla="*/ 79 h 79"/>
              </a:gdLst>
              <a:ahLst/>
              <a:cxnLst>
                <a:cxn ang="0">
                  <a:pos x="28" y="79"/>
                </a:cxn>
                <a:cxn ang="0">
                  <a:pos x="37" y="79"/>
                </a:cxn>
                <a:cxn ang="0">
                  <a:pos x="0" y="0"/>
                </a:cxn>
                <a:cxn ang="0">
                  <a:pos x="28" y="79"/>
                </a:cxn>
              </a:cxnLst>
              <a:rect l="T0" t="T1" r="T2" b="T3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Freeform 15"/>
            <p:cNvSpPr>
              <a:spLocks/>
            </p:cNvSpPr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0 w 178"/>
                <a:gd name="T1" fmla="*/ 0 h 722"/>
                <a:gd name="T2" fmla="*/ 178 w 178"/>
                <a:gd name="T3" fmla="*/ 722 h 722"/>
              </a:gdLst>
              <a:ahLst/>
              <a:cxnLst>
                <a:cxn ang="0">
                  <a:pos x="162" y="660"/>
                </a:cxn>
                <a:cxn ang="0">
                  <a:pos x="116" y="534"/>
                </a:cxn>
                <a:cxn ang="0">
                  <a:pos x="40" y="236"/>
                </a:cxn>
                <a:cxn ang="0">
                  <a:pos x="12" y="51"/>
                </a:cxn>
                <a:cxn ang="0">
                  <a:pos x="0" y="0"/>
                </a:cxn>
                <a:cxn ang="0">
                  <a:pos x="33" y="237"/>
                </a:cxn>
                <a:cxn ang="0">
                  <a:pos x="107" y="537"/>
                </a:cxn>
                <a:cxn ang="0">
                  <a:pos x="160" y="681"/>
                </a:cxn>
                <a:cxn ang="0">
                  <a:pos x="178" y="722"/>
                </a:cxn>
                <a:cxn ang="0">
                  <a:pos x="174" y="708"/>
                </a:cxn>
                <a:cxn ang="0">
                  <a:pos x="162" y="660"/>
                </a:cxn>
              </a:cxnLst>
              <a:rect l="T0" t="T1" r="T2" b="T3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1" name="Freeform 16"/>
            <p:cNvSpPr>
              <a:spLocks/>
            </p:cNvSpPr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0 w 23"/>
                <a:gd name="T1" fmla="*/ 0 h 635"/>
                <a:gd name="T2" fmla="*/ 23 w 23"/>
                <a:gd name="T3" fmla="*/ 635 h 635"/>
              </a:gdLst>
              <a:ahLst/>
              <a:cxnLst>
                <a:cxn ang="0">
                  <a:pos x="11" y="577"/>
                </a:cxn>
                <a:cxn ang="0">
                  <a:pos x="12" y="589"/>
                </a:cxn>
                <a:cxn ang="0">
                  <a:pos x="22" y="632"/>
                </a:cxn>
                <a:cxn ang="0">
                  <a:pos x="23" y="635"/>
                </a:cxn>
                <a:cxn ang="0">
                  <a:pos x="17" y="576"/>
                </a:cxn>
                <a:cxn ang="0">
                  <a:pos x="5" y="269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" y="269"/>
                </a:cxn>
                <a:cxn ang="0">
                  <a:pos x="11" y="577"/>
                </a:cxn>
              </a:cxnLst>
              <a:rect l="T0" t="T1" r="T2" b="T3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17"/>
            <p:cNvSpPr>
              <a:spLocks/>
            </p:cNvSpPr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0" y="0"/>
                </a:cxn>
                <a:cxn ang="0">
                  <a:pos x="5" y="56"/>
                </a:cxn>
                <a:cxn ang="0">
                  <a:pos x="17" y="107"/>
                </a:cxn>
                <a:cxn ang="0">
                  <a:pos x="11" y="46"/>
                </a:cxn>
                <a:cxn ang="0">
                  <a:pos x="10" y="43"/>
                </a:cxn>
                <a:cxn ang="0">
                  <a:pos x="0" y="0"/>
                </a:cxn>
              </a:cxnLst>
              <a:rect l="T0" t="T1" r="T2" b="T3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Freeform 18"/>
            <p:cNvSpPr>
              <a:spLocks/>
            </p:cNvSpPr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41 w 41"/>
                <a:gd name="T3" fmla="*/ 222 h 222"/>
              </a:gdLst>
              <a:ahLst/>
              <a:cxnLst>
                <a:cxn ang="0">
                  <a:pos x="0" y="0"/>
                </a:cxn>
                <a:cxn ang="0">
                  <a:pos x="5" y="93"/>
                </a:cxn>
                <a:cxn ang="0">
                  <a:pos x="17" y="166"/>
                </a:cxn>
                <a:cxn ang="0">
                  <a:pos x="24" y="184"/>
                </a:cxn>
                <a:cxn ang="0">
                  <a:pos x="41" y="222"/>
                </a:cxn>
                <a:cxn ang="0">
                  <a:pos x="38" y="212"/>
                </a:cxn>
                <a:cxn ang="0">
                  <a:pos x="13" y="92"/>
                </a:cxn>
                <a:cxn ang="0">
                  <a:pos x="8" y="22"/>
                </a:cxn>
                <a:cxn ang="0">
                  <a:pos x="7" y="18"/>
                </a:cxn>
                <a:cxn ang="0">
                  <a:pos x="0" y="0"/>
                </a:cxn>
              </a:cxnLst>
              <a:rect l="T0" t="T1" r="T2" b="T3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Freeform 19"/>
            <p:cNvSpPr>
              <a:spLocks/>
            </p:cNvSpPr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0 w 450"/>
                <a:gd name="T1" fmla="*/ 0 h 878"/>
                <a:gd name="T2" fmla="*/ 450 w 450"/>
                <a:gd name="T3" fmla="*/ 878 h 878"/>
              </a:gdLst>
              <a:ahLst/>
              <a:cxnLst>
                <a:cxn ang="0">
                  <a:pos x="7" y="854"/>
                </a:cxn>
                <a:cxn ang="0">
                  <a:pos x="50" y="613"/>
                </a:cxn>
                <a:cxn ang="0">
                  <a:pos x="149" y="388"/>
                </a:cxn>
                <a:cxn ang="0">
                  <a:pos x="285" y="183"/>
                </a:cxn>
                <a:cxn ang="0">
                  <a:pos x="364" y="89"/>
                </a:cxn>
                <a:cxn ang="0">
                  <a:pos x="406" y="44"/>
                </a:cxn>
                <a:cxn ang="0">
                  <a:pos x="450" y="1"/>
                </a:cxn>
                <a:cxn ang="0">
                  <a:pos x="450" y="0"/>
                </a:cxn>
                <a:cxn ang="0">
                  <a:pos x="405" y="43"/>
                </a:cxn>
                <a:cxn ang="0">
                  <a:pos x="363" y="88"/>
                </a:cxn>
                <a:cxn ang="0">
                  <a:pos x="283" y="181"/>
                </a:cxn>
                <a:cxn ang="0">
                  <a:pos x="145" y="386"/>
                </a:cxn>
                <a:cxn ang="0">
                  <a:pos x="45" y="611"/>
                </a:cxn>
                <a:cxn ang="0">
                  <a:pos x="0" y="854"/>
                </a:cxn>
                <a:cxn ang="0">
                  <a:pos x="0" y="859"/>
                </a:cxn>
                <a:cxn ang="0">
                  <a:pos x="7" y="878"/>
                </a:cxn>
                <a:cxn ang="0">
                  <a:pos x="7" y="854"/>
                </a:cxn>
              </a:cxnLst>
              <a:rect l="T0" t="T1" r="T2" b="T3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Freeform 20"/>
            <p:cNvSpPr>
              <a:spLocks/>
            </p:cNvSpPr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35 w 35"/>
                <a:gd name="T3" fmla="*/ 73 h 73"/>
              </a:gdLst>
              <a:ahLst/>
              <a:cxnLst>
                <a:cxn ang="0">
                  <a:pos x="0" y="0"/>
                </a:cxn>
                <a:cxn ang="0">
                  <a:pos x="26" y="73"/>
                </a:cxn>
                <a:cxn ang="0">
                  <a:pos x="35" y="73"/>
                </a:cxn>
                <a:cxn ang="0">
                  <a:pos x="0" y="0"/>
                </a:cxn>
              </a:cxnLst>
              <a:rect l="T0" t="T1" r="T2" b="T3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6" name="Freeform 21"/>
            <p:cNvSpPr>
              <a:spLocks/>
            </p:cNvSpPr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7" y="44"/>
                </a:cxn>
                <a:cxn ang="0">
                  <a:pos x="8" y="48"/>
                </a:cxn>
                <a:cxn ang="0">
                  <a:pos x="8" y="19"/>
                </a:cxn>
                <a:cxn ang="0">
                  <a:pos x="1" y="0"/>
                </a:cxn>
                <a:cxn ang="0">
                  <a:pos x="0" y="26"/>
                </a:cxn>
                <a:cxn ang="0">
                  <a:pos x="7" y="44"/>
                </a:cxn>
              </a:cxnLst>
              <a:rect l="T0" t="T1" r="T2" b="T3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7" name="Freeform 22"/>
            <p:cNvSpPr>
              <a:spLocks/>
            </p:cNvSpPr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0 w 52"/>
                <a:gd name="T1" fmla="*/ 0 h 135"/>
                <a:gd name="T2" fmla="*/ 52 w 52"/>
                <a:gd name="T3" fmla="*/ 135 h 135"/>
              </a:gdLst>
              <a:ahLst/>
              <a:cxnLst>
                <a:cxn ang="0">
                  <a:pos x="7" y="18"/>
                </a:cxn>
                <a:cxn ang="0">
                  <a:pos x="0" y="0"/>
                </a:cxn>
                <a:cxn ang="0">
                  <a:pos x="12" y="48"/>
                </a:cxn>
                <a:cxn ang="0">
                  <a:pos x="16" y="62"/>
                </a:cxn>
                <a:cxn ang="0">
                  <a:pos x="51" y="135"/>
                </a:cxn>
                <a:cxn ang="0">
                  <a:pos x="52" y="135"/>
                </a:cxn>
                <a:cxn ang="0">
                  <a:pos x="24" y="56"/>
                </a:cxn>
                <a:cxn ang="0">
                  <a:pos x="7" y="18"/>
                </a:cxn>
              </a:cxnLst>
              <a:rect l="T0" t="T1" r="T2" b="T3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27" name="Group 48"/>
          <p:cNvGrpSpPr>
            <a:grpSpLocks/>
          </p:cNvGrpSpPr>
          <p:nvPr/>
        </p:nvGrpSpPr>
        <p:grpSpPr bwMode="auto">
          <a:xfrm>
            <a:off x="20638" y="0"/>
            <a:ext cx="1952625" cy="6853238"/>
            <a:chOff x="6627813" y="195717"/>
            <a:chExt cx="1952625" cy="5678034"/>
          </a:xfrm>
        </p:grpSpPr>
        <p:sp>
          <p:nvSpPr>
            <p:cNvPr id="1034" name="Freeform 27"/>
            <p:cNvSpPr>
              <a:spLocks/>
            </p:cNvSpPr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>
                <a:gd name="T0" fmla="*/ 0 w 103"/>
                <a:gd name="T1" fmla="*/ 0 h 920"/>
                <a:gd name="T2" fmla="*/ 103 w 103"/>
                <a:gd name="T3" fmla="*/ 920 h 920"/>
              </a:gdLst>
              <a:ahLst/>
              <a:cxnLst>
                <a:cxn ang="0">
                  <a:pos x="7" y="210"/>
                </a:cxn>
                <a:cxn ang="0">
                  <a:pos x="26" y="445"/>
                </a:cxn>
                <a:cxn ang="0">
                  <a:pos x="57" y="679"/>
                </a:cxn>
                <a:cxn ang="0">
                  <a:pos x="101" y="911"/>
                </a:cxn>
                <a:cxn ang="0">
                  <a:pos x="103" y="920"/>
                </a:cxn>
                <a:cxn ang="0">
                  <a:pos x="99" y="874"/>
                </a:cxn>
                <a:cxn ang="0">
                  <a:pos x="99" y="866"/>
                </a:cxn>
                <a:cxn ang="0">
                  <a:pos x="63" y="678"/>
                </a:cxn>
                <a:cxn ang="0">
                  <a:pos x="30" y="444"/>
                </a:cxn>
                <a:cxn ang="0">
                  <a:pos x="9" y="209"/>
                </a:cxn>
                <a:cxn ang="0">
                  <a:pos x="3" y="9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92"/>
                </a:cxn>
                <a:cxn ang="0">
                  <a:pos x="7" y="210"/>
                </a:cxn>
              </a:cxnLst>
              <a:rect l="T0" t="T1" r="T2" b="T3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8"/>
            <p:cNvSpPr>
              <a:spLocks/>
            </p:cNvSpPr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0 w 88"/>
                <a:gd name="T1" fmla="*/ 0 h 330"/>
                <a:gd name="T2" fmla="*/ 88 w 88"/>
                <a:gd name="T3" fmla="*/ 330 h 330"/>
              </a:gdLst>
              <a:ahLst/>
              <a:cxnLst>
                <a:cxn ang="0">
                  <a:pos x="53" y="229"/>
                </a:cxn>
                <a:cxn ang="0">
                  <a:pos x="88" y="330"/>
                </a:cxn>
                <a:cxn ang="0">
                  <a:pos x="88" y="308"/>
                </a:cxn>
                <a:cxn ang="0">
                  <a:pos x="88" y="304"/>
                </a:cxn>
                <a:cxn ang="0">
                  <a:pos x="62" y="226"/>
                </a:cxn>
                <a:cxn ang="0">
                  <a:pos x="0" y="0"/>
                </a:cxn>
                <a:cxn ang="0">
                  <a:pos x="7" y="63"/>
                </a:cxn>
                <a:cxn ang="0">
                  <a:pos x="53" y="229"/>
                </a:cxn>
              </a:cxnLst>
              <a:rect l="T0" t="T1" r="T2" b="T3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9"/>
            <p:cNvSpPr>
              <a:spLocks/>
            </p:cNvSpPr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0 w 90"/>
                <a:gd name="T1" fmla="*/ 0 h 207"/>
                <a:gd name="T2" fmla="*/ 90 w 90"/>
                <a:gd name="T3" fmla="*/ 207 h 207"/>
              </a:gdLst>
              <a:ahLst/>
              <a:cxnLst>
                <a:cxn ang="0">
                  <a:pos x="6" y="15"/>
                </a:cxn>
                <a:cxn ang="0">
                  <a:pos x="0" y="0"/>
                </a:cxn>
                <a:cxn ang="0">
                  <a:pos x="1" y="29"/>
                </a:cxn>
                <a:cxn ang="0">
                  <a:pos x="42" y="127"/>
                </a:cxn>
                <a:cxn ang="0">
                  <a:pos x="80" y="207"/>
                </a:cxn>
                <a:cxn ang="0">
                  <a:pos x="90" y="207"/>
                </a:cxn>
                <a:cxn ang="0">
                  <a:pos x="50" y="123"/>
                </a:cxn>
                <a:cxn ang="0">
                  <a:pos x="6" y="15"/>
                </a:cxn>
              </a:cxnLst>
              <a:rect l="T0" t="T1" r="T2" b="T3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30"/>
            <p:cNvSpPr>
              <a:spLocks/>
            </p:cNvSpPr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0 w 115"/>
                <a:gd name="T1" fmla="*/ 0 h 467"/>
                <a:gd name="T2" fmla="*/ 115 w 115"/>
                <a:gd name="T3" fmla="*/ 467 h 467"/>
              </a:gdLst>
              <a:ahLst/>
              <a:cxnLst>
                <a:cxn ang="0">
                  <a:pos x="101" y="409"/>
                </a:cxn>
                <a:cxn ang="0">
                  <a:pos x="78" y="344"/>
                </a:cxn>
                <a:cxn ang="0">
                  <a:pos x="29" y="151"/>
                </a:cxn>
                <a:cxn ang="0">
                  <a:pos x="13" y="53"/>
                </a:cxn>
                <a:cxn ang="0">
                  <a:pos x="0" y="0"/>
                </a:cxn>
                <a:cxn ang="0">
                  <a:pos x="21" y="152"/>
                </a:cxn>
                <a:cxn ang="0">
                  <a:pos x="69" y="347"/>
                </a:cxn>
                <a:cxn ang="0">
                  <a:pos x="103" y="441"/>
                </a:cxn>
                <a:cxn ang="0">
                  <a:pos x="115" y="467"/>
                </a:cxn>
                <a:cxn ang="0">
                  <a:pos x="112" y="458"/>
                </a:cxn>
                <a:cxn ang="0">
                  <a:pos x="101" y="409"/>
                </a:cxn>
              </a:cxnLst>
              <a:rect l="T0" t="T1" r="T2" b="T3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31"/>
            <p:cNvSpPr>
              <a:spLocks/>
            </p:cNvSpPr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0 w 36"/>
                <a:gd name="T1" fmla="*/ 0 h 633"/>
                <a:gd name="T2" fmla="*/ 36 w 36"/>
                <a:gd name="T3" fmla="*/ 633 h 633"/>
              </a:gdLst>
              <a:ahLst/>
              <a:cxnLst>
                <a:cxn ang="0">
                  <a:pos x="17" y="633"/>
                </a:cxn>
                <a:cxn ang="0">
                  <a:pos x="13" y="597"/>
                </a:cxn>
                <a:cxn ang="0">
                  <a:pos x="5" y="398"/>
                </a:cxn>
                <a:cxn ang="0">
                  <a:pos x="13" y="198"/>
                </a:cxn>
                <a:cxn ang="0">
                  <a:pos x="22" y="99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20" y="99"/>
                </a:cxn>
                <a:cxn ang="0">
                  <a:pos x="10" y="198"/>
                </a:cxn>
                <a:cxn ang="0">
                  <a:pos x="1" y="398"/>
                </a:cxn>
                <a:cxn ang="0">
                  <a:pos x="7" y="589"/>
                </a:cxn>
                <a:cxn ang="0">
                  <a:pos x="16" y="632"/>
                </a:cxn>
                <a:cxn ang="0">
                  <a:pos x="17" y="633"/>
                </a:cxn>
              </a:cxnLst>
              <a:rect l="T0" t="T1" r="T2" b="T3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32"/>
            <p:cNvSpPr>
              <a:spLocks/>
            </p:cNvSpPr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0 w 28"/>
                <a:gd name="T1" fmla="*/ 0 h 59"/>
                <a:gd name="T2" fmla="*/ 28 w 28"/>
                <a:gd name="T3" fmla="*/ 59 h 59"/>
              </a:gdLst>
              <a:ahLst/>
              <a:cxnLst>
                <a:cxn ang="0">
                  <a:pos x="22" y="59"/>
                </a:cxn>
                <a:cxn ang="0">
                  <a:pos x="28" y="59"/>
                </a:cxn>
                <a:cxn ang="0">
                  <a:pos x="0" y="0"/>
                </a:cxn>
                <a:cxn ang="0">
                  <a:pos x="22" y="59"/>
                </a:cxn>
              </a:cxnLst>
              <a:rect l="T0" t="T1" r="T2" b="T3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33"/>
            <p:cNvSpPr>
              <a:spLocks/>
            </p:cNvSpPr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4" y="54"/>
                </a:cxn>
                <a:cxn ang="0">
                  <a:pos x="17" y="107"/>
                </a:cxn>
                <a:cxn ang="0">
                  <a:pos x="10" y="44"/>
                </a:cxn>
                <a:cxn ang="0">
                  <a:pos x="9" y="43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" y="54"/>
                </a:cxn>
              </a:cxnLst>
              <a:rect l="T0" t="T1" r="T2" b="T3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34"/>
            <p:cNvSpPr>
              <a:spLocks/>
            </p:cNvSpPr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0 w 294"/>
                <a:gd name="T1" fmla="*/ 0 h 568"/>
                <a:gd name="T2" fmla="*/ 294 w 294"/>
                <a:gd name="T3" fmla="*/ 568 h 568"/>
              </a:gdLst>
              <a:ahLst/>
              <a:cxnLst>
                <a:cxn ang="0">
                  <a:pos x="8" y="553"/>
                </a:cxn>
                <a:cxn ang="0">
                  <a:pos x="35" y="397"/>
                </a:cxn>
                <a:cxn ang="0">
                  <a:pos x="99" y="252"/>
                </a:cxn>
                <a:cxn ang="0">
                  <a:pos x="187" y="119"/>
                </a:cxn>
                <a:cxn ang="0">
                  <a:pos x="238" y="58"/>
                </a:cxn>
                <a:cxn ang="0">
                  <a:pos x="265" y="28"/>
                </a:cxn>
                <a:cxn ang="0">
                  <a:pos x="294" y="0"/>
                </a:cxn>
                <a:cxn ang="0">
                  <a:pos x="293" y="0"/>
                </a:cxn>
                <a:cxn ang="0">
                  <a:pos x="264" y="27"/>
                </a:cxn>
                <a:cxn ang="0">
                  <a:pos x="237" y="56"/>
                </a:cxn>
                <a:cxn ang="0">
                  <a:pos x="185" y="117"/>
                </a:cxn>
                <a:cxn ang="0">
                  <a:pos x="95" y="249"/>
                </a:cxn>
                <a:cxn ang="0">
                  <a:pos x="30" y="396"/>
                </a:cxn>
                <a:cxn ang="0">
                  <a:pos x="0" y="549"/>
                </a:cxn>
                <a:cxn ang="0">
                  <a:pos x="7" y="568"/>
                </a:cxn>
                <a:cxn ang="0">
                  <a:pos x="8" y="553"/>
                </a:cxn>
              </a:cxnLst>
              <a:rect l="T0" t="T1" r="T2" b="T3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35"/>
            <p:cNvSpPr>
              <a:spLocks/>
            </p:cNvSpPr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25 w 25"/>
                <a:gd name="T3" fmla="*/ 53 h 53"/>
              </a:gdLst>
              <a:ahLst/>
              <a:cxnLst>
                <a:cxn ang="0">
                  <a:pos x="0" y="0"/>
                </a:cxn>
                <a:cxn ang="0">
                  <a:pos x="19" y="53"/>
                </a:cxn>
                <a:cxn ang="0">
                  <a:pos x="25" y="53"/>
                </a:cxn>
                <a:cxn ang="0">
                  <a:pos x="0" y="0"/>
                </a:cxn>
              </a:cxnLst>
              <a:rect l="T0" t="T1" r="T2" b="T3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36"/>
            <p:cNvSpPr>
              <a:spLocks/>
            </p:cNvSpPr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29 w 29"/>
                <a:gd name="T3" fmla="*/ 141 h 141"/>
              </a:gdLst>
              <a:ahLst/>
              <a:cxnLst>
                <a:cxn ang="0">
                  <a:pos x="0" y="0"/>
                </a:cxn>
                <a:cxn ang="0">
                  <a:pos x="7" y="89"/>
                </a:cxn>
                <a:cxn ang="0">
                  <a:pos x="18" y="117"/>
                </a:cxn>
                <a:cxn ang="0">
                  <a:pos x="29" y="141"/>
                </a:cxn>
                <a:cxn ang="0">
                  <a:pos x="27" y="135"/>
                </a:cxn>
                <a:cxn ang="0">
                  <a:pos x="8" y="22"/>
                </a:cxn>
                <a:cxn ang="0">
                  <a:pos x="4" y="11"/>
                </a:cxn>
                <a:cxn ang="0">
                  <a:pos x="0" y="0"/>
                </a:cxn>
              </a:cxnLst>
              <a:rect l="T0" t="T1" r="T2" b="T3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37"/>
            <p:cNvSpPr>
              <a:spLocks/>
            </p:cNvSpPr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0" y="26"/>
                </a:cxn>
                <a:cxn ang="0">
                  <a:pos x="4" y="37"/>
                </a:cxn>
                <a:cxn ang="0">
                  <a:pos x="8" y="48"/>
                </a:cxn>
                <a:cxn ang="0">
                  <a:pos x="7" y="19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26"/>
                </a:cxn>
              </a:cxnLst>
              <a:rect l="T0" t="T1" r="T2" b="T3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38"/>
            <p:cNvSpPr>
              <a:spLocks/>
            </p:cNvSpPr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0 w 44"/>
                <a:gd name="T1" fmla="*/ 0 h 111"/>
                <a:gd name="T2" fmla="*/ 44 w 44"/>
                <a:gd name="T3" fmla="*/ 111 h 111"/>
              </a:gdLst>
              <a:ahLst/>
              <a:cxnLst>
                <a:cxn ang="0">
                  <a:pos x="11" y="28"/>
                </a:cxn>
                <a:cxn ang="0">
                  <a:pos x="0" y="0"/>
                </a:cxn>
                <a:cxn ang="0">
                  <a:pos x="11" y="49"/>
                </a:cxn>
                <a:cxn ang="0">
                  <a:pos x="14" y="58"/>
                </a:cxn>
                <a:cxn ang="0">
                  <a:pos x="39" y="111"/>
                </a:cxn>
                <a:cxn ang="0">
                  <a:pos x="44" y="111"/>
                </a:cxn>
                <a:cxn ang="0">
                  <a:pos x="22" y="52"/>
                </a:cxn>
                <a:cxn ang="0">
                  <a:pos x="11" y="28"/>
                </a:cxn>
              </a:cxnLst>
              <a:rect l="T0" t="T1" r="T2" b="T3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2" name="Rectangle 61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1944688" y="623888"/>
            <a:ext cx="6589712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943100" y="2133600"/>
            <a:ext cx="65913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688"/>
            <a:ext cx="766763" cy="3698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smtClean="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0ECB633D-2A8A-482F-8DF4-D85989ED08F5}" type="datetimeFigureOut">
              <a:rPr lang="ru-RU"/>
              <a:pPr>
                <a:defRPr/>
              </a:pPr>
              <a:t>20.10.2022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3100" y="6135688"/>
            <a:ext cx="57165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175" y="787400"/>
            <a:ext cx="585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smtClean="0">
                <a:solidFill>
                  <a:srgbClr val="FEFFFF"/>
                </a:solidFill>
                <a:cs typeface="+mn-cs"/>
              </a:defRPr>
            </a:lvl1pPr>
          </a:lstStyle>
          <a:p>
            <a:pPr>
              <a:defRPr/>
            </a:pPr>
            <a:fld id="{CB4A1E31-CDC8-4020-9BE7-EBA8CF847C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717" r:id="rId14"/>
    <p:sldLayoutId id="2147483718" r:id="rId15"/>
    <p:sldLayoutId id="2147483719" r:id="rId16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16.emf"/><Relationship Id="rId7" Type="http://schemas.openxmlformats.org/officeDocument/2006/relationships/image" Target="../media/image20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emf"/><Relationship Id="rId11" Type="http://schemas.openxmlformats.org/officeDocument/2006/relationships/image" Target="../media/image24.emf"/><Relationship Id="rId5" Type="http://schemas.openxmlformats.org/officeDocument/2006/relationships/image" Target="../media/image18.emf"/><Relationship Id="rId10" Type="http://schemas.openxmlformats.org/officeDocument/2006/relationships/image" Target="../media/image23.emf"/><Relationship Id="rId4" Type="http://schemas.openxmlformats.org/officeDocument/2006/relationships/image" Target="../media/image17.emf"/><Relationship Id="rId9" Type="http://schemas.openxmlformats.org/officeDocument/2006/relationships/image" Target="../media/image22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jpe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50.jpe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10" Type="http://schemas.openxmlformats.org/officeDocument/2006/relationships/image" Target="../media/image60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12" Type="http://schemas.openxmlformats.org/officeDocument/2006/relationships/image" Target="../media/image7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11" Type="http://schemas.openxmlformats.org/officeDocument/2006/relationships/image" Target="../media/image71.png"/><Relationship Id="rId5" Type="http://schemas.openxmlformats.org/officeDocument/2006/relationships/image" Target="../media/image65.jpeg"/><Relationship Id="rId10" Type="http://schemas.openxmlformats.org/officeDocument/2006/relationships/image" Target="../media/image70.png"/><Relationship Id="rId4" Type="http://schemas.openxmlformats.org/officeDocument/2006/relationships/image" Target="../media/image64.jpeg"/><Relationship Id="rId9" Type="http://schemas.openxmlformats.org/officeDocument/2006/relationships/image" Target="../media/image6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11" Type="http://schemas.openxmlformats.org/officeDocument/2006/relationships/image" Target="../media/image82.png"/><Relationship Id="rId5" Type="http://schemas.openxmlformats.org/officeDocument/2006/relationships/image" Target="../media/image76.png"/><Relationship Id="rId10" Type="http://schemas.openxmlformats.org/officeDocument/2006/relationships/image" Target="../media/image81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6.png"/><Relationship Id="rId7" Type="http://schemas.openxmlformats.org/officeDocument/2006/relationships/image" Target="../media/image90.jpe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10" Type="http://schemas.openxmlformats.org/officeDocument/2006/relationships/image" Target="../media/image93.png"/><Relationship Id="rId4" Type="http://schemas.openxmlformats.org/officeDocument/2006/relationships/image" Target="../media/image87.jpeg"/><Relationship Id="rId9" Type="http://schemas.openxmlformats.org/officeDocument/2006/relationships/image" Target="../media/image92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10" Type="http://schemas.openxmlformats.org/officeDocument/2006/relationships/image" Target="../media/image104.png"/><Relationship Id="rId4" Type="http://schemas.openxmlformats.org/officeDocument/2006/relationships/image" Target="../media/image98.png"/><Relationship Id="rId9" Type="http://schemas.openxmlformats.org/officeDocument/2006/relationships/image" Target="../media/image10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10" Type="http://schemas.openxmlformats.org/officeDocument/2006/relationships/image" Target="../media/image113.png"/><Relationship Id="rId4" Type="http://schemas.openxmlformats.org/officeDocument/2006/relationships/image" Target="../media/image107.png"/><Relationship Id="rId9" Type="http://schemas.openxmlformats.org/officeDocument/2006/relationships/image" Target="../media/image112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ctrTitle"/>
          </p:nvPr>
        </p:nvSpPr>
        <p:spPr>
          <a:xfrm>
            <a:off x="922338" y="1472605"/>
            <a:ext cx="8001000" cy="231675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Взаимодействие педагогов и родителей при организации коррекционной работы по преодолению    нарушений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звукопроизношения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детей старшего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дошкольного возраста с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ОВЗ,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посредством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практических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игровых упражнений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0500" y="4357688"/>
            <a:ext cx="4900613" cy="2143125"/>
          </a:xfrm>
        </p:spPr>
        <p:txBody>
          <a:bodyPr/>
          <a:lstStyle/>
          <a:p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Сидорова Таисия Сергеевна,</a:t>
            </a:r>
          </a:p>
          <a:p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Кантур Татьяна Георгиевна. </a:t>
            </a:r>
          </a:p>
          <a:p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Учителя-логопеды высшей квалификационной категории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66788" y="549275"/>
            <a:ext cx="799306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Детский сад № 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 Каневской район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1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3708" y="3573016"/>
            <a:ext cx="3546475" cy="2924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 advTm="16568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1944688" y="623888"/>
            <a:ext cx="6589712" cy="1281112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ПРЕИМУЩЕСТВА ИГРЫ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3100" y="1484784"/>
            <a:ext cx="6591300" cy="4427066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Используя в своей практике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игровые практические упражнения педагог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имеет ряд преимуществ:</a:t>
            </a:r>
          </a:p>
          <a:p>
            <a:pPr algn="just"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1)Авторские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практические упражнения  в КРД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выступает средством, активизирующим коррекционную работу (количественно усиливает функцию учителя-логопеда, повышает скорость обмена информацией между ребенком и педагогом, оперативности принятия решения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2)Позволяет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создать учебную ситуацию, в которой деятельность детей реализуется в игровой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форме.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3) Открывает быстрый доступ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практическим действиям,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необходимым для отработки умений и навыков, а так же закрепление пройденного материала в игровой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форме.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4)Учет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индивидуальных особенностей и дифференцированный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подход.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89239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1944688" y="623888"/>
            <a:ext cx="6589712" cy="1281112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ПРЕИМУЩЕСТВА ИГРЫ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3100" y="2133600"/>
            <a:ext cx="6591300" cy="37782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5) Возможность формирования обобщенных приемов умственной и речевой деятельности для решения большего круга учебных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задач.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Franklin Gothic Medium" pitchFamily="34" charset="0"/>
            </a:endParaRP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6) Высокая скорость обновления дидактического материала на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карточках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экономит время на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занятии.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Franklin Gothic Medium" pitchFamily="34" charset="0"/>
            </a:endParaRP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7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)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Активизация работы родителей за счет использования новых консультативных форм и, предлагаемых способах взаимодействия с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детьми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.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8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)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Расширение творческих способностей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педагога.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Franklin Gothic Medium" pitchFamily="34" charset="0"/>
            </a:endParaRP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9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)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Экономия временных ресурсов.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 advTm="10828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404664"/>
            <a:ext cx="7283450" cy="1152128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Методы, формы, приемы с детьми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2" name="Содержимое 2"/>
          <p:cNvSpPr>
            <a:spLocks noGrp="1"/>
          </p:cNvSpPr>
          <p:nvPr>
            <p:ph idx="1"/>
          </p:nvPr>
        </p:nvSpPr>
        <p:spPr>
          <a:xfrm>
            <a:off x="600075" y="1962836"/>
            <a:ext cx="8229600" cy="46101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различные формы групповой работы: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1508929" y="2282504"/>
            <a:ext cx="571500" cy="5000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4429125" y="2250282"/>
            <a:ext cx="571500" cy="5000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>
            <a:off x="7143750" y="2284281"/>
            <a:ext cx="571500" cy="5000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2938" y="3068962"/>
            <a:ext cx="228600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парах  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индивидуально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14688" y="3068960"/>
            <a:ext cx="2797472" cy="6480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микрогруппах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15063" y="3068963"/>
            <a:ext cx="2428875" cy="6480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оллективная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работа</a:t>
            </a:r>
          </a:p>
        </p:txBody>
      </p:sp>
      <p:pic>
        <p:nvPicPr>
          <p:cNvPr id="30729" name="Рисунок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59152" y="3985147"/>
            <a:ext cx="2859435" cy="25877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30" name="Объект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3661" y="4004298"/>
            <a:ext cx="2702036" cy="25686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31" name="Объект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35912" y="4004298"/>
            <a:ext cx="2552526" cy="26013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advTm="43255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620688"/>
            <a:ext cx="6589712" cy="12811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Методы, формы,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приемы с педагогами и родителями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Объект 2"/>
          <p:cNvSpPr>
            <a:spLocks noGrp="1"/>
          </p:cNvSpPr>
          <p:nvPr>
            <p:ph idx="1"/>
          </p:nvPr>
        </p:nvSpPr>
        <p:spPr>
          <a:xfrm>
            <a:off x="1943100" y="2133600"/>
            <a:ext cx="6591300" cy="377825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различные формы групповой работы: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2232025" y="2605088"/>
            <a:ext cx="485775" cy="977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213225" y="2608263"/>
            <a:ext cx="484188" cy="977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6156325" y="2605088"/>
            <a:ext cx="484188" cy="977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1750" name="Рисунок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756" y="3715529"/>
            <a:ext cx="5256088" cy="3117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1751" name="Рисунок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1113" y="3700885"/>
            <a:ext cx="3708400" cy="3127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1619250" y="357188"/>
            <a:ext cx="7038975" cy="86677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Методы, формы, приемы…</a:t>
            </a:r>
            <a:endParaRPr lang="ru-RU" sz="40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0" name="Содержимое 2"/>
          <p:cNvSpPr>
            <a:spLocks noGrp="1"/>
          </p:cNvSpPr>
          <p:nvPr>
            <p:ph idx="1"/>
          </p:nvPr>
        </p:nvSpPr>
        <p:spPr>
          <a:xfrm>
            <a:off x="500063" y="1285875"/>
            <a:ext cx="8229600" cy="50006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Проблемное  обучение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85750" y="5300663"/>
            <a:ext cx="23399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Segoe Script" pitchFamily="34" charset="0"/>
              </a:rPr>
              <a:t>Из   6-ти есть только </a:t>
            </a:r>
          </a:p>
        </p:txBody>
      </p:sp>
      <p:sp>
        <p:nvSpPr>
          <p:cNvPr id="8" name="Полилиния 7"/>
          <p:cNvSpPr/>
          <p:nvPr/>
        </p:nvSpPr>
        <p:spPr>
          <a:xfrm>
            <a:off x="2660650" y="5429250"/>
            <a:ext cx="1268413" cy="417513"/>
          </a:xfrm>
          <a:custGeom>
            <a:avLst/>
            <a:gdLst>
              <a:gd name="connsiteX0" fmla="*/ 0 w 1233054"/>
              <a:gd name="connsiteY0" fmla="*/ 235527 h 235527"/>
              <a:gd name="connsiteX1" fmla="*/ 41563 w 1233054"/>
              <a:gd name="connsiteY1" fmla="*/ 207818 h 235527"/>
              <a:gd name="connsiteX2" fmla="*/ 124691 w 1233054"/>
              <a:gd name="connsiteY2" fmla="*/ 180109 h 235527"/>
              <a:gd name="connsiteX3" fmla="*/ 540327 w 1233054"/>
              <a:gd name="connsiteY3" fmla="*/ 152400 h 235527"/>
              <a:gd name="connsiteX4" fmla="*/ 803563 w 1233054"/>
              <a:gd name="connsiteY4" fmla="*/ 110836 h 235527"/>
              <a:gd name="connsiteX5" fmla="*/ 872836 w 1233054"/>
              <a:gd name="connsiteY5" fmla="*/ 96982 h 235527"/>
              <a:gd name="connsiteX6" fmla="*/ 955963 w 1233054"/>
              <a:gd name="connsiteY6" fmla="*/ 83127 h 235527"/>
              <a:gd name="connsiteX7" fmla="*/ 1052945 w 1233054"/>
              <a:gd name="connsiteY7" fmla="*/ 41564 h 235527"/>
              <a:gd name="connsiteX8" fmla="*/ 1108363 w 1233054"/>
              <a:gd name="connsiteY8" fmla="*/ 27709 h 235527"/>
              <a:gd name="connsiteX9" fmla="*/ 1233054 w 1233054"/>
              <a:gd name="connsiteY9" fmla="*/ 0 h 235527"/>
              <a:gd name="connsiteX0" fmla="*/ 0 w 1233054"/>
              <a:gd name="connsiteY0" fmla="*/ 235527 h 235527"/>
              <a:gd name="connsiteX1" fmla="*/ 41563 w 1233054"/>
              <a:gd name="connsiteY1" fmla="*/ 207818 h 235527"/>
              <a:gd name="connsiteX2" fmla="*/ 124691 w 1233054"/>
              <a:gd name="connsiteY2" fmla="*/ 180109 h 235527"/>
              <a:gd name="connsiteX3" fmla="*/ 540327 w 1233054"/>
              <a:gd name="connsiteY3" fmla="*/ 152400 h 235527"/>
              <a:gd name="connsiteX4" fmla="*/ 803563 w 1233054"/>
              <a:gd name="connsiteY4" fmla="*/ 110836 h 235527"/>
              <a:gd name="connsiteX5" fmla="*/ 872836 w 1233054"/>
              <a:gd name="connsiteY5" fmla="*/ 96982 h 235527"/>
              <a:gd name="connsiteX6" fmla="*/ 955963 w 1233054"/>
              <a:gd name="connsiteY6" fmla="*/ 83127 h 235527"/>
              <a:gd name="connsiteX7" fmla="*/ 1052945 w 1233054"/>
              <a:gd name="connsiteY7" fmla="*/ 41564 h 235527"/>
              <a:gd name="connsiteX8" fmla="*/ 1233054 w 1233054"/>
              <a:gd name="connsiteY8" fmla="*/ 0 h 235527"/>
              <a:gd name="connsiteX0" fmla="*/ 0 w 1233054"/>
              <a:gd name="connsiteY0" fmla="*/ 235527 h 235527"/>
              <a:gd name="connsiteX1" fmla="*/ 41563 w 1233054"/>
              <a:gd name="connsiteY1" fmla="*/ 207818 h 235527"/>
              <a:gd name="connsiteX2" fmla="*/ 124691 w 1233054"/>
              <a:gd name="connsiteY2" fmla="*/ 180109 h 235527"/>
              <a:gd name="connsiteX3" fmla="*/ 540327 w 1233054"/>
              <a:gd name="connsiteY3" fmla="*/ 152400 h 235527"/>
              <a:gd name="connsiteX4" fmla="*/ 803563 w 1233054"/>
              <a:gd name="connsiteY4" fmla="*/ 110836 h 235527"/>
              <a:gd name="connsiteX5" fmla="*/ 955963 w 1233054"/>
              <a:gd name="connsiteY5" fmla="*/ 83127 h 235527"/>
              <a:gd name="connsiteX6" fmla="*/ 1052945 w 1233054"/>
              <a:gd name="connsiteY6" fmla="*/ 41564 h 235527"/>
              <a:gd name="connsiteX7" fmla="*/ 1233054 w 1233054"/>
              <a:gd name="connsiteY7" fmla="*/ 0 h 235527"/>
              <a:gd name="connsiteX0" fmla="*/ 0 w 1233054"/>
              <a:gd name="connsiteY0" fmla="*/ 235527 h 235527"/>
              <a:gd name="connsiteX1" fmla="*/ 41563 w 1233054"/>
              <a:gd name="connsiteY1" fmla="*/ 207818 h 235527"/>
              <a:gd name="connsiteX2" fmla="*/ 124691 w 1233054"/>
              <a:gd name="connsiteY2" fmla="*/ 180109 h 235527"/>
              <a:gd name="connsiteX3" fmla="*/ 540327 w 1233054"/>
              <a:gd name="connsiteY3" fmla="*/ 152400 h 235527"/>
              <a:gd name="connsiteX4" fmla="*/ 803563 w 1233054"/>
              <a:gd name="connsiteY4" fmla="*/ 110836 h 235527"/>
              <a:gd name="connsiteX5" fmla="*/ 955963 w 1233054"/>
              <a:gd name="connsiteY5" fmla="*/ 83127 h 235527"/>
              <a:gd name="connsiteX6" fmla="*/ 1233054 w 1233054"/>
              <a:gd name="connsiteY6" fmla="*/ 0 h 23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3054" h="235527">
                <a:moveTo>
                  <a:pt x="0" y="235527"/>
                </a:moveTo>
                <a:cubicBezTo>
                  <a:pt x="13854" y="226291"/>
                  <a:pt x="26347" y="214581"/>
                  <a:pt x="41563" y="207818"/>
                </a:cubicBezTo>
                <a:cubicBezTo>
                  <a:pt x="68254" y="195955"/>
                  <a:pt x="96512" y="187794"/>
                  <a:pt x="124691" y="180109"/>
                </a:cubicBezTo>
                <a:cubicBezTo>
                  <a:pt x="250217" y="145874"/>
                  <a:pt x="450365" y="155998"/>
                  <a:pt x="540327" y="152400"/>
                </a:cubicBezTo>
                <a:cubicBezTo>
                  <a:pt x="673836" y="119022"/>
                  <a:pt x="539098" y="150505"/>
                  <a:pt x="803563" y="110836"/>
                </a:cubicBezTo>
                <a:cubicBezTo>
                  <a:pt x="872836" y="99291"/>
                  <a:pt x="914399" y="94672"/>
                  <a:pt x="955963" y="83127"/>
                </a:cubicBezTo>
                <a:cubicBezTo>
                  <a:pt x="1027545" y="64654"/>
                  <a:pt x="1175327" y="17318"/>
                  <a:pt x="1233054" y="0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2773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1844824"/>
            <a:ext cx="8528355" cy="33838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 advTm="680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4688" y="623888"/>
            <a:ext cx="6589712" cy="12811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Исследовательский характер и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принятие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решения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4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640514" cy="6237312"/>
          </a:xfrm>
        </p:spPr>
        <p:txBody>
          <a:bodyPr/>
          <a:lstStyle/>
          <a:p>
            <a:r>
              <a:rPr lang="ru-RU" dirty="0" smtClean="0"/>
              <a:t>  </a:t>
            </a:r>
          </a:p>
        </p:txBody>
      </p:sp>
      <p:pic>
        <p:nvPicPr>
          <p:cNvPr id="3379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6788" y="3933056"/>
            <a:ext cx="4392612" cy="2792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6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2813" y="1506538"/>
            <a:ext cx="4500562" cy="2516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7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5875" y="2132856"/>
            <a:ext cx="3946938" cy="39604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500063" y="357188"/>
            <a:ext cx="8229600" cy="866775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Требования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ФГОС ДО</a:t>
            </a:r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4967288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 fontAlgn="auto">
              <a:spcAft>
                <a:spcPts val="0"/>
              </a:spcAft>
              <a:buNone/>
              <a:defRPr/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   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отборе игр следует учитывать ряд требований ФГОС, предъявляемых к развивающим и обучающим 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играм,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применяемым на логопедических занятиях:</a:t>
            </a:r>
          </a:p>
          <a:p>
            <a:pPr algn="just"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соответствие возрастным особенностям;</a:t>
            </a:r>
          </a:p>
          <a:p>
            <a:pPr algn="just"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занимательность;</a:t>
            </a:r>
          </a:p>
          <a:p>
            <a:pPr algn="just"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грамотность;</a:t>
            </a:r>
          </a:p>
          <a:p>
            <a:pPr algn="just"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создание ситуации успеха;</a:t>
            </a:r>
          </a:p>
          <a:p>
            <a:pPr algn="just"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достижение цели;</a:t>
            </a:r>
          </a:p>
          <a:p>
            <a:pPr algn="just"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—стимулировать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познавательно-речевое развитие детей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;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  <a:latin typeface="Franklin Gothic Medium" pitchFamily="34" charset="0"/>
            </a:endParaRPr>
          </a:p>
        </p:txBody>
      </p:sp>
    </p:spTree>
  </p:cSld>
  <p:clrMapOvr>
    <a:masterClrMapping/>
  </p:clrMapOvr>
  <p:transition spd="slow" advTm="52465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>
          <a:xfrm>
            <a:off x="1944688" y="623888"/>
            <a:ext cx="6589712" cy="932904"/>
          </a:xfrm>
        </p:spPr>
        <p:txBody>
          <a:bodyPr/>
          <a:lstStyle/>
          <a:p>
            <a:endParaRPr lang="ru-RU" dirty="0" smtClean="0">
              <a:latin typeface="Franklin Gothic Medium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8888" y="980729"/>
            <a:ext cx="7275512" cy="4931122"/>
          </a:xfrm>
        </p:spPr>
        <p:txBody>
          <a:bodyPr rtlCol="0">
            <a:normAutofit/>
          </a:bodyPr>
          <a:lstStyle/>
          <a:p>
            <a:pPr algn="just"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— 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инструкция к практическим  игровым упражнениям   должна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озвучиваться взрослым;</a:t>
            </a:r>
          </a:p>
          <a:p>
            <a:pPr algn="just"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задания должны быть интересны, понятны, просты в управлении;</a:t>
            </a:r>
          </a:p>
          <a:p>
            <a:pPr algn="just"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соответствовать 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высокому практическому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уровню: развивать, давать знания, обучать в незатейливой игровой форме</a:t>
            </a:r>
          </a:p>
          <a:p>
            <a:pPr algn="just"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должны носить исследовательский характер;</a:t>
            </a:r>
          </a:p>
          <a:p>
            <a:pPr algn="just"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задания должны развивать широкий спектр навыков и представлений.</a:t>
            </a: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 advTm="27029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404664"/>
            <a:ext cx="7561263" cy="144016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СИСТЕМАТИЗАЦИЯ 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АВТОРСКИХ ПРАКТИЧЕСКИХ ИГРОВЫХ УПРАЖНЕНИЙ  ПО РАЗДЕЛАМ</a:t>
            </a:r>
          </a:p>
        </p:txBody>
      </p:sp>
      <p:sp>
        <p:nvSpPr>
          <p:cNvPr id="36866" name="Объект 2"/>
          <p:cNvSpPr>
            <a:spLocks noGrp="1"/>
          </p:cNvSpPr>
          <p:nvPr>
            <p:ph idx="1"/>
          </p:nvPr>
        </p:nvSpPr>
        <p:spPr>
          <a:xfrm>
            <a:off x="539750" y="2133600"/>
            <a:ext cx="8424863" cy="3778250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РАЗДЕЛ № 1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Автоматизация звуков  в словах разной слоговой структуры. </a:t>
            </a:r>
          </a:p>
          <a:p>
            <a:pPr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Деление слов  с автоматизируемым звуком на части.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>
          <a:xfrm>
            <a:off x="1403350" y="260350"/>
            <a:ext cx="7632700" cy="1296988"/>
          </a:xfr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Автоматизация  звуков в словах разной слоговой структуры. Инструкция: Раздели слова на части. Проведи картинки   в вагончики с заданным звуком (1-вагон-слова состоящие из одной части,во2-й-из двух, в 3-й из трёх)</a:t>
            </a:r>
          </a:p>
        </p:txBody>
      </p:sp>
      <p:sp>
        <p:nvSpPr>
          <p:cNvPr id="38914" name="Объект 2"/>
          <p:cNvSpPr>
            <a:spLocks noGrp="1"/>
          </p:cNvSpPr>
          <p:nvPr>
            <p:ph idx="1"/>
          </p:nvPr>
        </p:nvSpPr>
        <p:spPr>
          <a:xfrm>
            <a:off x="1943100" y="2133600"/>
            <a:ext cx="6591300" cy="377825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8915" name="Объект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1484784"/>
            <a:ext cx="8166100" cy="53006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140" y="156988"/>
            <a:ext cx="8121819" cy="64403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483" name="TextBox 1"/>
          <p:cNvSpPr txBox="1">
            <a:spLocks noChangeArrowheads="1"/>
          </p:cNvSpPr>
          <p:nvPr/>
        </p:nvSpPr>
        <p:spPr bwMode="auto">
          <a:xfrm>
            <a:off x="3059832" y="5517232"/>
            <a:ext cx="583334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Учитель-логопед МБДОУ детского сада №2 высшей  квалификационной категории </a:t>
            </a:r>
          </a:p>
          <a:p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Кантур Татьяна Георгиевна</a:t>
            </a:r>
          </a:p>
        </p:txBody>
      </p:sp>
    </p:spTree>
  </p:cSld>
  <p:clrMapOvr>
    <a:masterClrMapping/>
  </p:clrMapOvr>
  <p:transition spd="slow" advTm="7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>
          <a:xfrm>
            <a:off x="1944688" y="0"/>
            <a:ext cx="5795664" cy="90872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Практическое игровое упражнение  «П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оезд»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71" name="Picture 2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991"/>
            <a:ext cx="7776864" cy="2702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97152"/>
            <a:ext cx="8424937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797152"/>
            <a:ext cx="9830495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797153"/>
            <a:ext cx="9902503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6" name="Picture 2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797154"/>
            <a:ext cx="10046519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814502"/>
            <a:ext cx="10046519" cy="1854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8" name="Picture 3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814502"/>
            <a:ext cx="9916434" cy="1854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9" name="Picture 3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814502"/>
            <a:ext cx="9830495" cy="1854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0" name="Picture 3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021850"/>
            <a:ext cx="10115751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2" name="Picture 3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052736"/>
            <a:ext cx="8424935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>
          <a:xfrm>
            <a:off x="1403350" y="115888"/>
            <a:ext cx="7131050" cy="1368896"/>
          </a:xfrm>
        </p:spPr>
        <p:txBody>
          <a:bodyPr/>
          <a:lstStyle/>
          <a:p>
            <a:pPr algn="ctr"/>
            <a:r>
              <a:rPr lang="ru-RU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рактическое  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игровое упражнение 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«Поезд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1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Инструкция</a:t>
            </a:r>
            <a:r>
              <a:rPr lang="ru-RU" sz="1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: Раздели слова на части с заданным звуком (р) и проведи к вагончику с одним окошком(слова состоящие из одной части),к вагончику с двумя окошками(слова состоящие из двух частей)и т.д.</a:t>
            </a: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lang="ru-RU" sz="2400" dirty="0" smtClean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1986" name="Рисунок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683260"/>
            <a:ext cx="7850832" cy="23044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987" name="Рисунок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5319" y="4093499"/>
            <a:ext cx="2016125" cy="1152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88" name="Объект 10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3635896" y="4093499"/>
            <a:ext cx="1436688" cy="1412875"/>
          </a:xfrm>
        </p:spPr>
      </p:pic>
      <p:pic>
        <p:nvPicPr>
          <p:cNvPr id="41989" name="Рисунок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3864" y="5084762"/>
            <a:ext cx="1641475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Рисунок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11725" y="5414847"/>
            <a:ext cx="1627188" cy="1312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91" name="Рисунок 1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48488" y="5445125"/>
            <a:ext cx="158591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Рисунок 15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9552" y="4044661"/>
            <a:ext cx="103505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3" name="Рисунок 16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449576" y="4797152"/>
            <a:ext cx="14255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79" y="280988"/>
            <a:ext cx="7055445" cy="196056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рактическое  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игровое упражнение «Разноцветные вертолёты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Инструкция: Раздели слова с заданным звуком в начале слова на части. Проведи картинки    к окошкам вертолёту №2- состоящие из двух частей,  к вертолёту №3   из трёх).Вертолёт который летит вправо   раскрась  красным карандашом, который влево оранжевым.</a:t>
            </a:r>
          </a:p>
        </p:txBody>
      </p:sp>
      <p:pic>
        <p:nvPicPr>
          <p:cNvPr id="43010" name="Рисунок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627784" y="2420938"/>
            <a:ext cx="3580190" cy="43291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3011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809" y="5234905"/>
            <a:ext cx="858837" cy="1336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2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7544" y="3717032"/>
            <a:ext cx="1009309" cy="1224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Рисунок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69086" y="5234905"/>
            <a:ext cx="1594559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Рисунок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60232" y="2446268"/>
            <a:ext cx="15240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Рисунок 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04646" y="4069556"/>
            <a:ext cx="895667" cy="1250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6" name="Рисунок 10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352347" y="2444911"/>
            <a:ext cx="1138237" cy="1065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7" name="Рисунок 1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660232" y="4095474"/>
            <a:ext cx="1903413" cy="877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018" name="TextBox 12"/>
          <p:cNvSpPr txBox="1">
            <a:spLocks noChangeArrowheads="1"/>
          </p:cNvSpPr>
          <p:nvPr/>
        </p:nvSpPr>
        <p:spPr bwMode="auto">
          <a:xfrm>
            <a:off x="5724525" y="3141663"/>
            <a:ext cx="5746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№2</a:t>
            </a:r>
          </a:p>
        </p:txBody>
      </p:sp>
      <p:sp>
        <p:nvSpPr>
          <p:cNvPr id="43019" name="TextBox 13"/>
          <p:cNvSpPr txBox="1">
            <a:spLocks noChangeArrowheads="1"/>
          </p:cNvSpPr>
          <p:nvPr/>
        </p:nvSpPr>
        <p:spPr bwMode="auto">
          <a:xfrm>
            <a:off x="3419475" y="6381750"/>
            <a:ext cx="7207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№3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>
          <a:xfrm>
            <a:off x="1331913" y="114300"/>
            <a:ext cx="7704137" cy="1802531"/>
          </a:xfrm>
        </p:spPr>
        <p:txBody>
          <a:bodyPr/>
          <a:lstStyle/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рактическое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игровое упражнение «Автобусы».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деление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слов на части с автоматизируемым звуком  Р в середине слов.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Инструкция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: Раздели слова с заданным звуком (р)в середине слова на части. Проведи картинки    к окошкам автобуса  который справа - состоящие из двух частей,  к автобусу  слева   из трёх. Автобус который едет вправо   раскрась  красным цветом , который влево оранжевым.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51275" y="4149725"/>
            <a:ext cx="1081088" cy="863600"/>
          </a:xfrm>
        </p:spPr>
      </p:pic>
      <p:pic>
        <p:nvPicPr>
          <p:cNvPr id="44035" name="Рисунок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5589588"/>
            <a:ext cx="1173162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Рисунок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3463" y="5678488"/>
            <a:ext cx="13255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Рисунок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54375" y="5200650"/>
            <a:ext cx="15033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Рисунок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13463" y="4078288"/>
            <a:ext cx="835025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Рисунок 1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32363" y="5372100"/>
            <a:ext cx="10080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0" name="Рисунок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368425" y="1800226"/>
            <a:ext cx="7127875" cy="22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1" name="Рисунок 1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451725" y="4078288"/>
            <a:ext cx="1008063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2" name="Рисунок 16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812088" y="5402263"/>
            <a:ext cx="863600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3" name="Рисунок 2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979613" y="4078288"/>
            <a:ext cx="1008062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4" name="TextBox 17"/>
          <p:cNvSpPr txBox="1">
            <a:spLocks noChangeArrowheads="1"/>
          </p:cNvSpPr>
          <p:nvPr/>
        </p:nvSpPr>
        <p:spPr bwMode="auto">
          <a:xfrm>
            <a:off x="3109913" y="5210175"/>
            <a:ext cx="1317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>
          <a:xfrm>
            <a:off x="1403350" y="260648"/>
            <a:ext cx="7489825" cy="1644352"/>
          </a:xfrm>
        </p:spPr>
        <p:txBody>
          <a:bodyPr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Использование практических игровых упражнений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ходе подгрупповой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коррекционно-развивающейся деятельности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группе компенсирующей направленности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детей  с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ОВЗ.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8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560" y="2132856"/>
            <a:ext cx="8137525" cy="44291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813" y="623888"/>
            <a:ext cx="6986587" cy="1281112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СИСТЕМАТИЗАЦИЯ 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АВТОРСКИХ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ПРАКТИЧЕСКИХ ИГРОВЫХ УПРАЖНЕНИЙ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 ПО РАЗДЕЛАМ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450" y="2133600"/>
            <a:ext cx="7346950" cy="3778250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                                 Раздел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№2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Автоматизация  </a:t>
            </a: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поставленных звуков </a:t>
            </a:r>
            <a:r>
              <a:rPr lang="ru-RU" sz="3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звуков</a:t>
            </a: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С,Сь</a:t>
            </a: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З, </a:t>
            </a:r>
            <a:r>
              <a:rPr lang="ru-RU" sz="3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Зь</a:t>
            </a: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Ц,Ш,Ж,Ч,Щ, </a:t>
            </a:r>
            <a:r>
              <a:rPr lang="ru-RU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Л, Ль, Р, </a:t>
            </a:r>
            <a:r>
              <a:rPr lang="ru-RU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Рь</a:t>
            </a:r>
            <a:r>
              <a:rPr lang="ru-RU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,К, </a:t>
            </a:r>
            <a:r>
              <a:rPr lang="ru-RU" sz="3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Кь</a:t>
            </a: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Г,</a:t>
            </a:r>
            <a:r>
              <a:rPr lang="ru-RU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Гь</a:t>
            </a:r>
            <a:r>
              <a:rPr lang="ru-RU" sz="3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Х,Хь</a:t>
            </a:r>
            <a:r>
              <a:rPr lang="ru-RU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6033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>
          <a:xfrm>
            <a:off x="1043608" y="333375"/>
            <a:ext cx="7643192" cy="2015505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П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рактическое  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игровое  </a:t>
            </a:r>
            <a:b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упражнение 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Ёлочки»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3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Инструкция</a:t>
            </a:r>
            <a:r>
              <a:rPr lang="ru-RU" sz="13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Нарисуй дорожку  от  картинок с заданным звуком (</a:t>
            </a:r>
            <a:r>
              <a:rPr lang="ru-RU" sz="13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рь</a:t>
            </a:r>
            <a:r>
              <a:rPr lang="ru-RU" sz="13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  к </a:t>
            </a:r>
            <a:r>
              <a:rPr lang="ru-RU" sz="13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окошкам, нарисованным </a:t>
            </a:r>
            <a:r>
              <a:rPr lang="ru-RU" sz="13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ёлочках. Отбор картинок начинай  с большой ёлочки( в порядке уменьшения)   раскрашивая их  зелёным карандашом .</a:t>
            </a:r>
          </a:p>
        </p:txBody>
      </p:sp>
      <p:sp>
        <p:nvSpPr>
          <p:cNvPr id="47106" name="Объект 2"/>
          <p:cNvSpPr>
            <a:spLocks noGrp="1"/>
          </p:cNvSpPr>
          <p:nvPr>
            <p:ph idx="1"/>
          </p:nvPr>
        </p:nvSpPr>
        <p:spPr>
          <a:xfrm>
            <a:off x="1943100" y="2133600"/>
            <a:ext cx="6591300" cy="3778250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</p:txBody>
      </p:sp>
      <p:pic>
        <p:nvPicPr>
          <p:cNvPr id="47107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2147" y="2204864"/>
            <a:ext cx="7993063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76558" y="4739596"/>
            <a:ext cx="890588" cy="130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7864" y="5602787"/>
            <a:ext cx="957262" cy="117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Рисунок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31683" y="5602787"/>
            <a:ext cx="1079500" cy="1161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Рисунок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76256" y="4728864"/>
            <a:ext cx="920750" cy="1121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2" name="Рисунок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56376" y="5656098"/>
            <a:ext cx="1044523" cy="107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3" name="Рисунок 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27984" y="4641509"/>
            <a:ext cx="1050925" cy="1163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4" name="Рисунок 1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62468" y="5602787"/>
            <a:ext cx="917575" cy="1128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7115" name="Рисунок 11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06398" y="4739596"/>
            <a:ext cx="1039812" cy="1128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 advTm="3072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75" y="188640"/>
            <a:ext cx="7058025" cy="1080120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рактическое 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игровое упражнение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«Посади ёлочки»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8130" name="Содержимое 3" descr="P104076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95736" y="1340768"/>
            <a:ext cx="5472608" cy="51125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Tm="10297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>
          <a:xfrm>
            <a:off x="1835696" y="620688"/>
            <a:ext cx="6589712" cy="1281112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АЛГОРИТМ ИГРЫ</a:t>
            </a:r>
          </a:p>
        </p:txBody>
      </p:sp>
      <p:sp>
        <p:nvSpPr>
          <p:cNvPr id="50178" name="Объект 2"/>
          <p:cNvSpPr>
            <a:spLocks noGrp="1"/>
          </p:cNvSpPr>
          <p:nvPr>
            <p:ph idx="1"/>
          </p:nvPr>
        </p:nvSpPr>
        <p:spPr>
          <a:xfrm>
            <a:off x="1403350" y="1557338"/>
            <a:ext cx="7489825" cy="4679950"/>
          </a:xfrm>
        </p:spPr>
        <p:txBody>
          <a:bodyPr/>
          <a:lstStyle/>
          <a:p>
            <a:pPr marL="0" indent="0" algn="just">
              <a:buNone/>
            </a:pPr>
            <a:r>
              <a:rPr lang="ru-RU" sz="1600" b="1" dirty="0" smtClean="0"/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Начало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игры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Ребёнок с учителем-логопедом выбирают игру с автоматизируемым звуком.  Педагог руководит ходом игры.</a:t>
            </a:r>
          </a:p>
          <a:p>
            <a:pPr algn="just"/>
            <a:r>
              <a:rPr lang="ru-RU" sz="1600" i="1" u="sng" dirty="0" smtClean="0">
                <a:latin typeface="Times New Roman" pitchFamily="18" charset="0"/>
                <a:cs typeface="Times New Roman" pitchFamily="18" charset="0"/>
              </a:rPr>
              <a:t>Инструкция(первый вариант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надо  найти  ёлочки и построить  в порядке уменьшения одновременно выбирая только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которые вставлены предметные картинки с заданным звуком.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Второй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вариант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нарисованный линейный ряд ёлочек   простым  карандашом  провести дорожку от  картинки с заданным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звуком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 кружку нарисованном  в середине ёлочки. Возле лишних картинок нарисуй красный круг.</a:t>
            </a:r>
          </a:p>
          <a:p>
            <a:pPr algn="just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Инструкция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раскрась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вторую по счёту в линейном ряду ёлочку тёмно-зелёным цветом, а предпоследнюю светло-зелёным</a:t>
            </a:r>
            <a:r>
              <a:rPr lang="ru-RU" sz="1600" dirty="0" smtClean="0"/>
              <a:t>. </a:t>
            </a:r>
          </a:p>
        </p:txBody>
      </p:sp>
    </p:spTree>
  </p:cSld>
  <p:clrMapOvr>
    <a:masterClrMapping/>
  </p:clrMapOvr>
  <p:transition spd="slow" advTm="3352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50" y="623888"/>
            <a:ext cx="6915150" cy="107632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Практическое  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игровое упражнение </a:t>
            </a: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«Виноград»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1202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87624" y="1700808"/>
            <a:ext cx="7380238" cy="4953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136904" cy="6408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56" y="5373216"/>
            <a:ext cx="7920880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633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Заголовок 1"/>
          <p:cNvSpPr>
            <a:spLocks noGrp="1"/>
          </p:cNvSpPr>
          <p:nvPr>
            <p:ph type="title"/>
          </p:nvPr>
        </p:nvSpPr>
        <p:spPr>
          <a:xfrm>
            <a:off x="1944688" y="623888"/>
            <a:ext cx="6589712" cy="1281112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АЛГОРИТМ ИГРЫ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450" y="1700213"/>
            <a:ext cx="7346950" cy="4465637"/>
          </a:xfrm>
        </p:spPr>
        <p:txBody>
          <a:bodyPr rtlCol="0">
            <a:normAutofit/>
          </a:bodyPr>
          <a:lstStyle/>
          <a:p>
            <a:pPr marL="0" indent="0" algn="just" fontAlgn="auto">
              <a:spcAft>
                <a:spcPts val="0"/>
              </a:spcAft>
              <a:buNone/>
              <a:defRPr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Начало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игры. Ребёнок с учителем-логопедом выбирают игру с автоматизируемым звуком.  Педагог руководит ходом игры.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b="1" i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Инструкция (первый вариант</a:t>
            </a: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нарисованную гроздь винограда  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простым  карандашом  провести дорожку от  картинки с заданным звуком  к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кружку(виноградинке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Проводя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каждую картинку,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необходимо произносить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уточнять наличие заданного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звука,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раскрашивая каждую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виноградинку показывая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 самым заполнение грозди картинками.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Возле лишних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картинок, где нет заданного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звука,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нарисуй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синий треугольник.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fontAlgn="auto">
              <a:spcAft>
                <a:spcPts val="0"/>
              </a:spcAft>
              <a:buNone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0025" y="152400"/>
            <a:ext cx="7558088" cy="1404392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рактическое  игровое упражнение « Виноград».</a:t>
            </a:r>
            <a:b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Инструкция: 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Нарисуй дорожку  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  картинок с заданным звуком (р)   к  каждой 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виноградинке.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Проводя каждую картинку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необходимо 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произносить и уточнять наличие заданного 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звука, при этом 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раскрашивая каждую виноградинку-показывая тем самым заполнение грозди картинками. Возле лишних картинок, где нет заданного звука нарисуй красный круг.</a:t>
            </a: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200" dirty="0" smtClean="0">
                <a:ea typeface="Calibri" pitchFamily="34" charset="0"/>
                <a:cs typeface="Times New Roman" pitchFamily="18" charset="0"/>
              </a:rPr>
              <a:t>. </a:t>
            </a:r>
          </a:p>
        </p:txBody>
      </p:sp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-31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pic>
        <p:nvPicPr>
          <p:cNvPr id="5427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1878013"/>
            <a:ext cx="4665663" cy="471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59650" y="1837084"/>
            <a:ext cx="1541463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Рисунок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67612" y="4775661"/>
            <a:ext cx="1201737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Рисунок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19453" y="6165304"/>
            <a:ext cx="11525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9" name="Рисунок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17687" y="3797073"/>
            <a:ext cx="814387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0" name="Рисунок 12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5486" y="3103707"/>
            <a:ext cx="939800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1" name="Рисунок 13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8759" y="6032961"/>
            <a:ext cx="1563315" cy="732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2" name="Рисунок 14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31063" y="3145819"/>
            <a:ext cx="1797050" cy="137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3" name="Picture 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13325" y="4689475"/>
            <a:ext cx="1093787" cy="1250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4" name="Picture 8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34466" y="1878013"/>
            <a:ext cx="12319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5" name="Объект 2"/>
          <p:cNvSpPr>
            <a:spLocks noGrp="1"/>
          </p:cNvSpPr>
          <p:nvPr>
            <p:ph idx="1"/>
          </p:nvPr>
        </p:nvSpPr>
        <p:spPr>
          <a:xfrm>
            <a:off x="1943100" y="1878013"/>
            <a:ext cx="5133975" cy="4395787"/>
          </a:xfrm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Заголовок 1"/>
          <p:cNvSpPr>
            <a:spLocks noGrp="1"/>
          </p:cNvSpPr>
          <p:nvPr>
            <p:ph type="title"/>
          </p:nvPr>
        </p:nvSpPr>
        <p:spPr>
          <a:xfrm>
            <a:off x="1944688" y="623888"/>
            <a:ext cx="6589712" cy="1281112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АЛГОРИТМ ИГРЫ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6013" y="1905000"/>
            <a:ext cx="7848600" cy="4476750"/>
          </a:xfrm>
        </p:spPr>
        <p:txBody>
          <a:bodyPr rtlCol="0">
            <a:normAutofit lnSpcReduction="10000"/>
          </a:bodyPr>
          <a:lstStyle/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Начало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игры. Ребёнок с учителем-логопедом выбирают игру с автоматизируемым звуком.  Педагог руководит ходом игры.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b="1" i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Инструкция(первый вариант)</a:t>
            </a:r>
            <a:r>
              <a:rPr lang="en-US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надо  найти 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овалы 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только те в которые вставлены предметные картинки с заданным звуком и создать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пирамидку в порядке уменьшения снизу вверх. </a:t>
            </a:r>
            <a:endParaRPr lang="en-US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Второй вариант</a:t>
            </a:r>
            <a:r>
              <a:rPr lang="en-US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нарисованную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пирамидку  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простым  карандашом  провести дорожку от  картинки с заданным звуком  к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прямоугольнику(в каждом овале)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.Проводя каждую картинку, произносить и уточнять наличие заданного звука и раскрашивая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каждый овал-показывая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 самым заполнение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овалов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картинками. Возле лишних картинок, где нет заданного звука нарисуй красный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треугольник.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инструкция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Проводя каждую картинку, произносить и уточнять наличие заданного звука и раскрашивая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каждый овал-показывая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 самым заполнение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овалов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картинками. Возле лишних картинок, где нет заданного звука нарисуй красный круг.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6688" y="327025"/>
            <a:ext cx="7599362" cy="165893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Авторское практическое  игровое упражнение «Пирамидка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</a:t>
            </a: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Инструкция: Нарисуй дорожку  от  картинок с заданным звуком (л)   к  каждому овалу.  Проводя каждую картинку, произносить и уточнять наличие заданного звука и раскрашивая каждый овал-показывая тем самым заполнение овалов картинками. Возле лишних картинок, где нет заданного звука нарисуй красный треугольник.</a:t>
            </a:r>
            <a:b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sz="1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8370" name="Объект 2"/>
          <p:cNvSpPr>
            <a:spLocks noGrp="1"/>
          </p:cNvSpPr>
          <p:nvPr>
            <p:ph idx="1"/>
          </p:nvPr>
        </p:nvSpPr>
        <p:spPr>
          <a:xfrm flipH="1" flipV="1">
            <a:off x="7058025" y="1990725"/>
            <a:ext cx="1897063" cy="490538"/>
          </a:xfrm>
        </p:spPr>
        <p:txBody>
          <a:bodyPr/>
          <a:lstStyle/>
          <a:p>
            <a:endParaRPr lang="ru-RU" dirty="0" smtClean="0"/>
          </a:p>
        </p:txBody>
      </p:sp>
      <p:pic>
        <p:nvPicPr>
          <p:cNvPr id="58371" name="Picture 2"/>
          <p:cNvPicPr>
            <a:picLocks noChangeAspect="1" noChangeArrowheads="1"/>
          </p:cNvPicPr>
          <p:nvPr/>
        </p:nvPicPr>
        <p:blipFill>
          <a:blip r:embed="rId2">
            <a:lum bright="6000" contrast="6000"/>
          </a:blip>
          <a:srcRect/>
          <a:stretch>
            <a:fillRect/>
          </a:stretch>
        </p:blipFill>
        <p:spPr bwMode="auto">
          <a:xfrm>
            <a:off x="6880225" y="4087813"/>
            <a:ext cx="93662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3913" y="5657850"/>
            <a:ext cx="1089025" cy="10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5732463"/>
            <a:ext cx="1160462" cy="98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4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4725" y="5589588"/>
            <a:ext cx="939800" cy="123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5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35825" y="2566988"/>
            <a:ext cx="1081088" cy="136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6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7038" y="2143125"/>
            <a:ext cx="151606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7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4213" y="3200400"/>
            <a:ext cx="1150937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8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36688" y="5657850"/>
            <a:ext cx="1352550" cy="10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9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4213" y="4365625"/>
            <a:ext cx="1150937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80" name="Rectangle 2"/>
          <p:cNvSpPr>
            <a:spLocks noChangeArrowheads="1"/>
          </p:cNvSpPr>
          <p:nvPr/>
        </p:nvSpPr>
        <p:spPr bwMode="auto">
          <a:xfrm>
            <a:off x="2965450" y="2424113"/>
            <a:ext cx="1447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dirty="0"/>
          </a:p>
        </p:txBody>
      </p:sp>
      <p:pic>
        <p:nvPicPr>
          <p:cNvPr id="58381" name="Picture 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366963" y="2143125"/>
            <a:ext cx="4160837" cy="315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623888"/>
            <a:ext cx="7632700" cy="1004887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Практическое 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игровое упражнение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«Построй пирамидку»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939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427984" y="1857427"/>
            <a:ext cx="4536504" cy="4245318"/>
          </a:xfrm>
        </p:spPr>
      </p:pic>
      <p:pic>
        <p:nvPicPr>
          <p:cNvPr id="5939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520" y="1914449"/>
            <a:ext cx="4032448" cy="4188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Заголовок 1"/>
          <p:cNvSpPr>
            <a:spLocks noGrp="1"/>
          </p:cNvSpPr>
          <p:nvPr>
            <p:ph type="title"/>
          </p:nvPr>
        </p:nvSpPr>
        <p:spPr>
          <a:xfrm>
            <a:off x="1944688" y="623888"/>
            <a:ext cx="6589712" cy="1281112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АЛГОРИТМ ИГРЫ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350" y="1557338"/>
            <a:ext cx="7131050" cy="4354512"/>
          </a:xfrm>
        </p:spPr>
        <p:txBody>
          <a:bodyPr rtlCol="0">
            <a:normAutofit/>
          </a:bodyPr>
          <a:lstStyle/>
          <a:p>
            <a:pPr marL="0" indent="0" algn="just" fontAlgn="auto">
              <a:spcAft>
                <a:spcPts val="0"/>
              </a:spcAft>
              <a:buNone/>
              <a:defRPr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Начало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игры.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Ребёнок с учителем-логопедом выбирают игру с автоматизируемым звуком.  Педагог руководит ходом игры.</a:t>
            </a:r>
          </a:p>
          <a:p>
            <a:pPr algn="just"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i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i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нструкция (первый вариант)</a:t>
            </a:r>
            <a:r>
              <a:rPr lang="en-US" i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i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нарисованный контур гусеницы-модницы  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простым  карандашом  провести дорожку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 картинки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заданным звуком  к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кружку нарисованном на контуре. </a:t>
            </a:r>
          </a:p>
          <a:p>
            <a:pPr algn="just"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Инструкция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проводя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каждую картинку,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необходимо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произносить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уточнять наличие заданного звука и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этом, раскрашивая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каждый кружок(одежду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гусеницы),показывая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 самым заполнение их картинками. Возле лишних картинок, где нет заданного звука нарисуй красный круг.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76" y="188913"/>
            <a:ext cx="7416800" cy="17764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рактическое  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игровое упражнение «Гусеница-модница»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8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Инструкция</a:t>
            </a:r>
            <a:r>
              <a:rPr lang="en-US" sz="1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r>
              <a:rPr lang="ru-RU" sz="1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Проводя </a:t>
            </a: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каждую картинку, произносить и уточнять наличие заданного звука(р) </a:t>
            </a: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этом </a:t>
            </a: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раскрашивая </a:t>
            </a: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каждый кружок(одежду </a:t>
            </a: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гусеницы),показывая </a:t>
            </a: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 самым заполнение их картинками. Возле лишних картинок, где нет заданного звука нарисуй красный круг.</a:t>
            </a:r>
            <a:b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sz="1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2466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5359400"/>
            <a:ext cx="1038225" cy="1389063"/>
          </a:xfrm>
        </p:spPr>
      </p:pic>
      <p:pic>
        <p:nvPicPr>
          <p:cNvPr id="62467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2204864"/>
            <a:ext cx="8208962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8" name="Объект 2"/>
          <p:cNvSpPr txBox="1">
            <a:spLocks/>
          </p:cNvSpPr>
          <p:nvPr/>
        </p:nvSpPr>
        <p:spPr bwMode="auto">
          <a:xfrm>
            <a:off x="1938338" y="2324894"/>
            <a:ext cx="6591300" cy="377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457200">
              <a:spcBef>
                <a:spcPts val="1000"/>
              </a:spcBef>
              <a:buClr>
                <a:schemeClr val="accent1"/>
              </a:buClr>
              <a:buFont typeface="Wingdings 3" pitchFamily="18" charset="2"/>
              <a:buChar char=""/>
            </a:pPr>
            <a:endParaRPr lang="ru-RU" dirty="0">
              <a:solidFill>
                <a:srgbClr val="404040"/>
              </a:solidFill>
              <a:latin typeface="Century Gothic" pitchFamily="34" charset="0"/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7613" y="5511800"/>
            <a:ext cx="987425" cy="123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0" name="Рисунок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5200" y="5511800"/>
            <a:ext cx="1198563" cy="118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1" name="Рисунок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54250" y="5511800"/>
            <a:ext cx="120015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2" name="Рисунок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81688" y="5622925"/>
            <a:ext cx="1004887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3" name="Рисунок 10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81538" y="5511800"/>
            <a:ext cx="1103312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4" name="Рисунок 1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86575" y="5605463"/>
            <a:ext cx="12461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5" name="Рисунок 12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167688" y="5691188"/>
            <a:ext cx="969962" cy="104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4688" y="188913"/>
            <a:ext cx="6589712" cy="998537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рактическое 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игровое упражнение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«Гусеница-модница»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3490" name="Объект 2"/>
          <p:cNvSpPr>
            <a:spLocks noGrp="1"/>
          </p:cNvSpPr>
          <p:nvPr>
            <p:ph idx="1"/>
          </p:nvPr>
        </p:nvSpPr>
        <p:spPr>
          <a:xfrm>
            <a:off x="1943100" y="2133600"/>
            <a:ext cx="6591300" cy="3778250"/>
          </a:xfrm>
        </p:spPr>
        <p:txBody>
          <a:bodyPr/>
          <a:lstStyle/>
          <a:p>
            <a:endParaRPr lang="ru-RU" dirty="0" smtClean="0"/>
          </a:p>
        </p:txBody>
      </p:sp>
      <p:pic>
        <p:nvPicPr>
          <p:cNvPr id="63491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624" y="1268760"/>
            <a:ext cx="6984776" cy="54451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Заголовок 1"/>
          <p:cNvSpPr>
            <a:spLocks noGrp="1"/>
          </p:cNvSpPr>
          <p:nvPr>
            <p:ph type="title"/>
          </p:nvPr>
        </p:nvSpPr>
        <p:spPr>
          <a:xfrm>
            <a:off x="1979712" y="548680"/>
            <a:ext cx="6589712" cy="1281112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АЛГОРИТМ ИГРЫ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3100" y="2133600"/>
            <a:ext cx="6591300" cy="3778250"/>
          </a:xfrm>
        </p:spPr>
        <p:txBody>
          <a:bodyPr rtlCol="0">
            <a:normAutofit fontScale="92500" lnSpcReduction="10000"/>
          </a:bodyPr>
          <a:lstStyle/>
          <a:p>
            <a:pPr marL="0" indent="0" algn="just" fontAlgn="auto">
              <a:spcAft>
                <a:spcPts val="0"/>
              </a:spcAft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Начало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игры. Ребёнок с учителем-логопедом выбирают игру с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дифференцируемыми звуками. 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 руководит ходом игры.</a:t>
            </a:r>
          </a:p>
          <a:p>
            <a:pPr algn="just"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i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Инструкция(первый вариант)</a:t>
            </a:r>
            <a:r>
              <a:rPr lang="en-US" i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i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надо  найти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початки кукурузы 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только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те,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которые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вставлены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предметные картинки с заданным звуком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складывая её в тележку( в одну тележку сложить  кукурузу с вставленными картинками  с одним заданным звуком ,а во вторую с другим). </a:t>
            </a: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Второй вариант</a:t>
            </a:r>
            <a:r>
              <a:rPr lang="en-US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нарисованные контуры тележек  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простым  карандашом  провести дорожку от 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картинок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заданным звуком  к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треугольникам 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нарисованном на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контуре, проведя дифференциацию.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Инструкция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роводя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каждую картинку,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необходимо произносить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уточнять наличие заданного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звука, 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раскрашивая каждый </a:t>
            </a:r>
            <a:r>
              <a:rPr 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треугольник,показывая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 самым заполнение их картинками.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Заголовок 1"/>
          <p:cNvSpPr>
            <a:spLocks noGrp="1"/>
          </p:cNvSpPr>
          <p:nvPr>
            <p:ph type="title"/>
          </p:nvPr>
        </p:nvSpPr>
        <p:spPr>
          <a:xfrm>
            <a:off x="1476375" y="623888"/>
            <a:ext cx="7058025" cy="1281112"/>
          </a:xfrm>
        </p:spPr>
        <p:txBody>
          <a:bodyPr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СИСТЕМАТИЗАЦИЯ  АВТОРСКИХ ПРАКТИЧЕСКИХ ИГРОВЫХ УПРАЖНЕНИЙ ПО РАЗДЕЛАМ ПО РАЗДЕЛАМ</a:t>
            </a:r>
          </a:p>
        </p:txBody>
      </p:sp>
      <p:sp>
        <p:nvSpPr>
          <p:cNvPr id="66562" name="Объект 2"/>
          <p:cNvSpPr>
            <a:spLocks noGrp="1"/>
          </p:cNvSpPr>
          <p:nvPr>
            <p:ph idx="1"/>
          </p:nvPr>
        </p:nvSpPr>
        <p:spPr>
          <a:xfrm>
            <a:off x="971550" y="2133600"/>
            <a:ext cx="7562850" cy="3778250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«Дифференциация  звуков  С-Ш, З-Ж, Л-Ль,  Р-Л,  Р-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Рь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и другие,»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Использование практических  игровых упражнений  по преодолению нарушений  звукопроизношения и игровых методов будет яркой, полезной и увлекательной формой сотрудничества и станет залогом укрепления положительных взаимоотношений родителей с детьми  и педагогами, будет способствовать мотивации детей на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речевую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деятельность, дифференцирует обучение с учётом особенностей ребёнка, повысит качество коррекционного процесса.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79503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813" y="623888"/>
            <a:ext cx="6986587" cy="1281112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рактическое 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игровое упражнение «Тележки»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</a:b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86" name="Объект 2"/>
          <p:cNvSpPr>
            <a:spLocks noGrp="1"/>
          </p:cNvSpPr>
          <p:nvPr>
            <p:ph idx="1"/>
          </p:nvPr>
        </p:nvSpPr>
        <p:spPr>
          <a:xfrm>
            <a:off x="1943100" y="2133600"/>
            <a:ext cx="6591300" cy="377825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67587" name="Объект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700808"/>
            <a:ext cx="8532812" cy="4797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24110"/>
            <a:ext cx="7488831" cy="1580754"/>
          </a:xfrm>
        </p:spPr>
        <p:txBody>
          <a:bodyPr/>
          <a:lstStyle/>
          <a:p>
            <a:pPr algn="just">
              <a:lnSpc>
                <a:spcPct val="90000"/>
              </a:lnSpc>
              <a:spcAft>
                <a:spcPts val="0"/>
              </a:spcAft>
            </a:pPr>
            <a:r>
              <a:rPr lang="ru-RU" sz="1800" i="1" dirty="0">
                <a:latin typeface="Times New Roman"/>
                <a:ea typeface="Times New Roman"/>
              </a:rPr>
              <a:t>Цель</a:t>
            </a:r>
            <a:r>
              <a:rPr lang="ru-RU" sz="1800" dirty="0">
                <a:latin typeface="Times New Roman"/>
                <a:ea typeface="Times New Roman"/>
              </a:rPr>
              <a:t>: Развивать правильного звукопроизношения, фонематическое восприятия, дифференциация звуков </a:t>
            </a:r>
            <a:r>
              <a:rPr lang="ru-RU" sz="1800" dirty="0">
                <a:latin typeface="Times New Roman"/>
                <a:ea typeface="Calibri"/>
              </a:rPr>
              <a:t>«с»</a:t>
            </a:r>
            <a:r>
              <a:rPr lang="ru-RU" sz="1800" dirty="0">
                <a:latin typeface="Times New Roman"/>
                <a:ea typeface="Times New Roman"/>
              </a:rPr>
              <a:t> – </a:t>
            </a:r>
            <a:r>
              <a:rPr lang="ru-RU" sz="1800" dirty="0">
                <a:latin typeface="Times New Roman"/>
                <a:ea typeface="Calibri"/>
              </a:rPr>
              <a:t>«ц»</a:t>
            </a:r>
            <a:r>
              <a:rPr lang="ru-RU" sz="1800" dirty="0">
                <a:latin typeface="Times New Roman"/>
                <a:ea typeface="Times New Roman"/>
              </a:rPr>
              <a:t>. </a:t>
            </a:r>
            <a:r>
              <a:rPr lang="ru-RU" sz="1800" i="1" dirty="0">
                <a:latin typeface="Times New Roman"/>
                <a:ea typeface="Times New Roman"/>
              </a:rPr>
              <a:t>Инструкция</a:t>
            </a:r>
            <a:r>
              <a:rPr lang="ru-RU" sz="1800" dirty="0">
                <a:latin typeface="Times New Roman"/>
                <a:ea typeface="Times New Roman"/>
              </a:rPr>
              <a:t>: Проведи линию-дорожку от каждой картинки  к </a:t>
            </a:r>
            <a:r>
              <a:rPr lang="ru-RU" sz="1800" dirty="0" smtClean="0">
                <a:latin typeface="Times New Roman"/>
                <a:ea typeface="Times New Roman"/>
              </a:rPr>
              <a:t>тележке, которая </a:t>
            </a:r>
            <a:r>
              <a:rPr lang="ru-RU" sz="1800" dirty="0">
                <a:latin typeface="Times New Roman"/>
                <a:ea typeface="Times New Roman"/>
              </a:rPr>
              <a:t>справа – картинки со </a:t>
            </a:r>
            <a:r>
              <a:rPr lang="ru-RU" sz="1800" dirty="0" smtClean="0">
                <a:latin typeface="Times New Roman"/>
                <a:ea typeface="Times New Roman"/>
              </a:rPr>
              <a:t>звуком </a:t>
            </a:r>
            <a:r>
              <a:rPr lang="ru-RU" sz="1800" dirty="0" smtClean="0">
                <a:latin typeface="Times New Roman"/>
                <a:ea typeface="Calibri"/>
              </a:rPr>
              <a:t>«</a:t>
            </a:r>
            <a:r>
              <a:rPr lang="ru-RU" sz="1800" dirty="0">
                <a:latin typeface="Times New Roman"/>
                <a:ea typeface="Calibri"/>
              </a:rPr>
              <a:t>с»</a:t>
            </a:r>
            <a:r>
              <a:rPr lang="ru-RU" sz="1800" dirty="0">
                <a:latin typeface="Times New Roman"/>
                <a:ea typeface="Times New Roman"/>
              </a:rPr>
              <a:t> </a:t>
            </a:r>
            <a:r>
              <a:rPr lang="ru-RU" sz="1800" dirty="0" smtClean="0">
                <a:latin typeface="Times New Roman"/>
                <a:ea typeface="Times New Roman"/>
              </a:rPr>
              <a:t>– а </a:t>
            </a:r>
            <a:r>
              <a:rPr lang="ru-RU" sz="1800" dirty="0">
                <a:latin typeface="Times New Roman"/>
                <a:ea typeface="Times New Roman"/>
              </a:rPr>
              <a:t>слева картинки со звуком </a:t>
            </a:r>
            <a:r>
              <a:rPr lang="ru-RU" sz="1800" dirty="0">
                <a:latin typeface="Times New Roman"/>
                <a:ea typeface="Calibri"/>
              </a:rPr>
              <a:t>«ц»</a:t>
            </a:r>
            <a:r>
              <a:rPr lang="ru-RU" sz="1800" dirty="0">
                <a:latin typeface="Times New Roman"/>
                <a:ea typeface="Times New Roman"/>
              </a:rPr>
              <a:t>. Предметные картинки: </a:t>
            </a:r>
            <a:r>
              <a:rPr lang="ru-RU" sz="1800" i="1" dirty="0" smtClean="0">
                <a:latin typeface="Times New Roman"/>
                <a:ea typeface="Times New Roman"/>
              </a:rPr>
              <a:t> </a:t>
            </a:r>
            <a:r>
              <a:rPr lang="ru-RU" sz="1800" i="1" dirty="0">
                <a:latin typeface="Times New Roman"/>
                <a:ea typeface="Times New Roman"/>
              </a:rPr>
              <a:t>леденец, </a:t>
            </a:r>
            <a:r>
              <a:rPr lang="ru-RU" sz="1800" i="1" dirty="0" smtClean="0">
                <a:latin typeface="Times New Roman"/>
                <a:ea typeface="Times New Roman"/>
              </a:rPr>
              <a:t> </a:t>
            </a:r>
            <a:r>
              <a:rPr lang="ru-RU" sz="1800" i="1" dirty="0">
                <a:latin typeface="Times New Roman"/>
                <a:ea typeface="Times New Roman"/>
              </a:rPr>
              <a:t>кактус,  </a:t>
            </a:r>
            <a:r>
              <a:rPr lang="ru-RU" sz="1800" i="1" dirty="0" smtClean="0">
                <a:latin typeface="Times New Roman"/>
                <a:ea typeface="Times New Roman"/>
              </a:rPr>
              <a:t> фикус, индеец </a:t>
            </a:r>
            <a:r>
              <a:rPr lang="ru-RU" sz="1800" i="1" dirty="0">
                <a:latin typeface="Times New Roman"/>
                <a:ea typeface="Times New Roman"/>
              </a:rPr>
              <a:t>,</a:t>
            </a:r>
            <a:r>
              <a:rPr lang="ru-RU" sz="1800" i="1" dirty="0" smtClean="0">
                <a:latin typeface="Times New Roman"/>
                <a:ea typeface="Times New Roman"/>
              </a:rPr>
              <a:t>  </a:t>
            </a:r>
            <a:r>
              <a:rPr lang="ru-RU" sz="1800" i="1" dirty="0">
                <a:latin typeface="Times New Roman"/>
                <a:ea typeface="Times New Roman"/>
              </a:rPr>
              <a:t>нос, </a:t>
            </a:r>
            <a:r>
              <a:rPr lang="ru-RU" sz="1800" i="1" dirty="0" smtClean="0">
                <a:latin typeface="Times New Roman"/>
                <a:ea typeface="Times New Roman"/>
              </a:rPr>
              <a:t>птенец, компас</a:t>
            </a:r>
            <a:r>
              <a:rPr lang="ru-RU" sz="1800" i="1" dirty="0">
                <a:latin typeface="Times New Roman"/>
                <a:ea typeface="Times New Roman"/>
              </a:rPr>
              <a:t>,</a:t>
            </a:r>
            <a:r>
              <a:rPr lang="ru-RU" sz="1800" i="1" dirty="0" smtClean="0">
                <a:latin typeface="Times New Roman"/>
                <a:ea typeface="Times New Roman"/>
              </a:rPr>
              <a:t> колодец.  </a:t>
            </a:r>
            <a:r>
              <a:rPr lang="ru-RU" sz="1800" dirty="0">
                <a:latin typeface="Times New Roman"/>
                <a:ea typeface="Times New Roman"/>
              </a:rPr>
              <a:t/>
            </a:r>
            <a:br>
              <a:rPr lang="ru-RU" sz="1800" dirty="0">
                <a:latin typeface="Times New Roman"/>
                <a:ea typeface="Times New Roman"/>
              </a:rPr>
            </a:br>
            <a:endParaRPr lang="ru-RU" sz="1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3" y="2481358"/>
            <a:ext cx="6552727" cy="1962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549880"/>
            <a:ext cx="1368152" cy="1134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594753"/>
            <a:ext cx="1224136" cy="113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481563"/>
            <a:ext cx="1368152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090" y="4526013"/>
            <a:ext cx="1728192" cy="113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504" y="5855961"/>
            <a:ext cx="1080120" cy="923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772163"/>
            <a:ext cx="1152128" cy="1007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904251"/>
            <a:ext cx="1296144" cy="827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723748"/>
            <a:ext cx="1512168" cy="1055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9970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2275" y="188913"/>
            <a:ext cx="6335713" cy="1016000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рактическое 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игровое упражнение «Тележки»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</a:b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10" name="Объект 2"/>
          <p:cNvSpPr>
            <a:spLocks noGrp="1"/>
          </p:cNvSpPr>
          <p:nvPr>
            <p:ph idx="1"/>
          </p:nvPr>
        </p:nvSpPr>
        <p:spPr>
          <a:xfrm>
            <a:off x="2649538" y="9955213"/>
            <a:ext cx="4440237" cy="154305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686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5510213"/>
            <a:ext cx="1079500" cy="13477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861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37313" y="4014788"/>
            <a:ext cx="1184275" cy="1346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861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2638" y="3982359"/>
            <a:ext cx="1192212" cy="13573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8614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89413" y="4014788"/>
            <a:ext cx="1039812" cy="13477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8615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43213" y="5510213"/>
            <a:ext cx="1328737" cy="13477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8616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1416" y="5476922"/>
            <a:ext cx="1187450" cy="13477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8617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0825" y="4073525"/>
            <a:ext cx="1152525" cy="1219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8618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627938" y="5510213"/>
            <a:ext cx="1322387" cy="1357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8619" name="Рисунок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50825" y="1315364"/>
            <a:ext cx="8569325" cy="25130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8620" name="TextBox 3"/>
          <p:cNvSpPr txBox="1">
            <a:spLocks noChangeArrowheads="1"/>
          </p:cNvSpPr>
          <p:nvPr/>
        </p:nvSpPr>
        <p:spPr bwMode="auto">
          <a:xfrm>
            <a:off x="571500" y="1844675"/>
            <a:ext cx="5445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/>
              <a:t>ш</a:t>
            </a:r>
          </a:p>
        </p:txBody>
      </p:sp>
      <p:sp>
        <p:nvSpPr>
          <p:cNvPr id="68621" name="TextBox 4"/>
          <p:cNvSpPr txBox="1">
            <a:spLocks noChangeArrowheads="1"/>
          </p:cNvSpPr>
          <p:nvPr/>
        </p:nvSpPr>
        <p:spPr bwMode="auto">
          <a:xfrm>
            <a:off x="5867400" y="1341438"/>
            <a:ext cx="5699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/>
              <a:t>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Содержимое 2"/>
          <p:cNvSpPr>
            <a:spLocks noGrp="1"/>
          </p:cNvSpPr>
          <p:nvPr>
            <p:ph idx="1"/>
          </p:nvPr>
        </p:nvSpPr>
        <p:spPr>
          <a:xfrm>
            <a:off x="457200" y="1500188"/>
            <a:ext cx="8401050" cy="4357687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endParaRPr lang="ru-RU" dirty="0" smtClean="0">
              <a:solidFill>
                <a:srgbClr val="E2080D"/>
              </a:solidFill>
              <a:latin typeface="Arial" charset="0"/>
            </a:endParaRPr>
          </a:p>
          <a:p>
            <a:pPr algn="ctr">
              <a:buFont typeface="Wingdings 2" pitchFamily="18" charset="2"/>
              <a:buNone/>
            </a:pPr>
            <a:r>
              <a:rPr lang="ru-RU" dirty="0" smtClean="0">
                <a:solidFill>
                  <a:srgbClr val="E2080D"/>
                </a:solidFill>
                <a:latin typeface="Arial" charset="0"/>
              </a:rPr>
              <a:t>1.</a:t>
            </a:r>
          </a:p>
          <a:p>
            <a:pPr algn="ctr">
              <a:buFont typeface="Wingdings 2" pitchFamily="18" charset="2"/>
              <a:buNone/>
            </a:pPr>
            <a:endParaRPr lang="ru-RU" dirty="0" smtClean="0">
              <a:solidFill>
                <a:srgbClr val="E2080D"/>
              </a:solidFill>
              <a:latin typeface="Arial" charset="0"/>
            </a:endParaRPr>
          </a:p>
          <a:p>
            <a:pPr algn="ctr">
              <a:buFont typeface="Wingdings 2" pitchFamily="18" charset="2"/>
              <a:buNone/>
            </a:pPr>
            <a:r>
              <a:rPr lang="en-US" b="1" dirty="0" smtClean="0">
                <a:solidFill>
                  <a:schemeClr val="bg1"/>
                </a:solidFill>
              </a:rPr>
              <a:t>E-mail</a:t>
            </a:r>
            <a:r>
              <a:rPr lang="ru-RU" b="1" dirty="0" smtClean="0">
                <a:solidFill>
                  <a:schemeClr val="bg1"/>
                </a:solidFill>
              </a:rPr>
              <a:t>:</a:t>
            </a:r>
            <a:r>
              <a:rPr lang="en-US" b="1" dirty="0" smtClean="0">
                <a:solidFill>
                  <a:schemeClr val="bg1"/>
                </a:solidFill>
              </a:rPr>
              <a:t> sorokova.irina@mail.ru</a:t>
            </a:r>
            <a:r>
              <a:rPr lang="en-US" dirty="0" smtClean="0">
                <a:solidFill>
                  <a:srgbClr val="21B2C9"/>
                </a:solidFill>
              </a:rPr>
              <a:t> </a:t>
            </a:r>
            <a:endParaRPr lang="ru-RU" dirty="0" smtClean="0">
              <a:solidFill>
                <a:srgbClr val="21B2C9"/>
              </a:solidFill>
            </a:endParaRPr>
          </a:p>
          <a:p>
            <a:pPr algn="ctr">
              <a:buFont typeface="Wingdings 2" pitchFamily="18" charset="2"/>
              <a:buNone/>
            </a:pPr>
            <a:endParaRPr lang="ru-RU" dirty="0" smtClean="0"/>
          </a:p>
          <a:p>
            <a:pPr algn="ctr">
              <a:buFont typeface="Wingdings 2" pitchFamily="18" charset="2"/>
              <a:buNone/>
            </a:pPr>
            <a:endParaRPr lang="ru-RU" dirty="0" smtClean="0"/>
          </a:p>
        </p:txBody>
      </p:sp>
      <p:sp>
        <p:nvSpPr>
          <p:cNvPr id="70658" name="Прямоугольник 1"/>
          <p:cNvSpPr>
            <a:spLocks noChangeArrowheads="1"/>
          </p:cNvSpPr>
          <p:nvPr/>
        </p:nvSpPr>
        <p:spPr bwMode="auto">
          <a:xfrm>
            <a:off x="457200" y="425450"/>
            <a:ext cx="7859713" cy="5673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ru-RU" b="1" dirty="0">
              <a:solidFill>
                <a:srgbClr val="FF0000"/>
              </a:solidFill>
            </a:endParaRPr>
          </a:p>
          <a:p>
            <a:pPr algn="just"/>
            <a:endParaRPr lang="ru-RU" b="1" dirty="0">
              <a:solidFill>
                <a:srgbClr val="FF0000"/>
              </a:solidFill>
            </a:endParaRPr>
          </a:p>
          <a:p>
            <a:pPr algn="ctr"/>
            <a:r>
              <a:rPr lang="ru-RU" sz="3200" b="1" dirty="0">
                <a:solidFill>
                  <a:srgbClr val="FF0000"/>
                </a:solidFill>
              </a:rPr>
              <a:t>Выводы</a:t>
            </a:r>
            <a:endParaRPr lang="ru-RU" b="1" dirty="0">
              <a:solidFill>
                <a:srgbClr val="FF0000"/>
              </a:solidFill>
            </a:endParaRPr>
          </a:p>
          <a:p>
            <a:pPr algn="just">
              <a:spcBef>
                <a:spcPts val="100"/>
              </a:spcBef>
              <a:spcAft>
                <a:spcPts val="0"/>
              </a:spcAft>
            </a:pPr>
            <a:r>
              <a:rPr lang="ru-RU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1.Высокая </a:t>
            </a:r>
            <a:r>
              <a:rPr lang="ru-RU" sz="20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практикоориентированность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 материалов опыта, их системность и наглядность значительно улучшают коррекционно-развивающую деятельность.</a:t>
            </a:r>
          </a:p>
          <a:p>
            <a:pPr algn="just">
              <a:spcBef>
                <a:spcPts val="100"/>
              </a:spcBef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2.Преодоление нарушений звукопроизношения посредством авторских  игровых упражнений  позволил добиться  правильной и красивой речи, а родителям стать активными участниками коррекционно-образовательного процесса. </a:t>
            </a:r>
            <a:endParaRPr lang="ru-RU" sz="20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>
              <a:spcBef>
                <a:spcPts val="100"/>
              </a:spcBef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Arial Unicode MS"/>
                <a:cs typeface="Times New Roman" pitchFamily="18" charset="0"/>
              </a:rPr>
              <a:t>3.Используя новые игровые подходы в  коррекционной  деятельности  с использованием авторского материала, можно  существенно повысить результаты обучения и уровень речевых, моторных навыков, так необходимых в школе.</a:t>
            </a:r>
            <a:endParaRPr lang="ru-RU" sz="20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>
              <a:spcBef>
                <a:spcPts val="100"/>
              </a:spcBef>
              <a:spcAft>
                <a:spcPts val="0"/>
              </a:spcAft>
            </a:pPr>
            <a:endParaRPr lang="ru-RU" sz="20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Franklin Gothic Medium" pitchFamily="34" charset="0"/>
                <a:ea typeface="Calibri"/>
                <a:cs typeface="Times New Roman"/>
              </a:rPr>
              <a:t> </a:t>
            </a:r>
            <a:endParaRPr lang="ru-RU" sz="1600" b="1" dirty="0">
              <a:latin typeface="Franklin Gothic Medium" pitchFamily="34" charset="0"/>
              <a:ea typeface="Calibri"/>
              <a:cs typeface="Times New Roman"/>
            </a:endParaRPr>
          </a:p>
          <a:p>
            <a:pPr marL="457200" indent="-457200" algn="just">
              <a:buAutoNum type="arabicPeriod"/>
            </a:pPr>
            <a:endParaRPr lang="ru-RU" sz="2000" dirty="0" smtClean="0">
              <a:latin typeface="Franklin Gothic Medium" pitchFamily="34" charset="0"/>
              <a:ea typeface="Calibri"/>
            </a:endParaRPr>
          </a:p>
        </p:txBody>
      </p:sp>
    </p:spTree>
  </p:cSld>
  <p:clrMapOvr>
    <a:masterClrMapping/>
  </p:clrMapOvr>
  <p:transition spd="slow" advTm="8408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Заголовок 1"/>
          <p:cNvSpPr>
            <a:spLocks noGrp="1"/>
          </p:cNvSpPr>
          <p:nvPr>
            <p:ph type="title"/>
          </p:nvPr>
        </p:nvSpPr>
        <p:spPr>
          <a:xfrm>
            <a:off x="430213" y="2986088"/>
            <a:ext cx="8229600" cy="1143000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Желаем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творческих  успехов!</a:t>
            </a:r>
          </a:p>
        </p:txBody>
      </p:sp>
    </p:spTree>
  </p:cSld>
  <p:clrMapOvr>
    <a:masterClrMapping/>
  </p:clrMapOvr>
  <p:transition spd="slow" advTm="5876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Дети получают эмоциональный и познавательный заряд, вызывающий у них желание действовать, играя автоматизировать и дифференцировать поставленные учителем-логопедом  звуки. Использование   игровых технологий в работе с детьми   дошкольного возраста особо актуально.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5499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08025"/>
          </a:xfrm>
        </p:spPr>
        <p:txBody>
          <a:bodyPr/>
          <a:lstStyle/>
          <a:p>
            <a:pPr algn="ctr"/>
            <a:r>
              <a:rPr lang="ru-RU" dirty="0" smtClean="0">
                <a:latin typeface="Franklin Gothic Medium" pitchFamily="34" charset="0"/>
              </a:rPr>
              <a:t>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АКТУАЛЬНОСТЬ ТЕМЫ</a:t>
            </a:r>
          </a:p>
        </p:txBody>
      </p:sp>
      <p:sp>
        <p:nvSpPr>
          <p:cNvPr id="22530" name="Объект 2"/>
          <p:cNvSpPr>
            <a:spLocks noGrp="1"/>
          </p:cNvSpPr>
          <p:nvPr>
            <p:ph idx="1"/>
          </p:nvPr>
        </p:nvSpPr>
        <p:spPr>
          <a:xfrm>
            <a:off x="971550" y="2133600"/>
            <a:ext cx="7562850" cy="3778250"/>
          </a:xfrm>
        </p:spPr>
        <p:txBody>
          <a:bodyPr/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Чтобы заинтересовать дошкольников нужны нестандартные подходы, авторские практические игровые упражнения  по автоматизации и дифференциации  звуков и развития ВПФ. 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Подача материала на логопедическом занятии должна быть другой, более индивидуализированной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игровые технологии помогают решить эту задачу.</a:t>
            </a:r>
          </a:p>
          <a:p>
            <a:pPr algn="just"/>
            <a:endParaRPr lang="ru-RU" sz="2400" dirty="0" smtClean="0"/>
          </a:p>
        </p:txBody>
      </p:sp>
      <p:sp>
        <p:nvSpPr>
          <p:cNvPr id="22531" name="Прямоугольник 3"/>
          <p:cNvSpPr>
            <a:spLocks noChangeArrowheads="1"/>
          </p:cNvSpPr>
          <p:nvPr/>
        </p:nvSpPr>
        <p:spPr bwMode="auto">
          <a:xfrm>
            <a:off x="457200" y="1720850"/>
            <a:ext cx="7786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 advTm="24859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1944688" y="623888"/>
            <a:ext cx="6589712" cy="500856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350" y="1268413"/>
            <a:ext cx="7273106" cy="3240707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Преодоление 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нарушений звукопроизношения при тесном взаимодействии педагогов и родителей  в группе компенсирующей направленности.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1907704" y="620688"/>
            <a:ext cx="6589712" cy="932904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</a:t>
            </a:r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755576" y="2133601"/>
            <a:ext cx="7778824" cy="2519536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Существенно расширить звуковой ряд тем по автоматизации и дифференциации нарушенных звуков, создавая авторские практические игровые упражнения  , делая их доступными и понятными детям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1944688" y="623888"/>
            <a:ext cx="6589712" cy="1281112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</a:t>
            </a:r>
          </a:p>
        </p:txBody>
      </p:sp>
      <p:sp>
        <p:nvSpPr>
          <p:cNvPr id="26626" name="Объект 2"/>
          <p:cNvSpPr>
            <a:spLocks noGrp="1"/>
          </p:cNvSpPr>
          <p:nvPr>
            <p:ph idx="1"/>
          </p:nvPr>
        </p:nvSpPr>
        <p:spPr>
          <a:xfrm>
            <a:off x="1331913" y="2133600"/>
            <a:ext cx="7202487" cy="3778250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обогатить методические возможности организации совместной деятельности педагога и детей, придать ей современный уровень с учетом ФГОС 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активизировать речевой  потенциал ребёнка, способствовать воспитанию интереса  к речевым практическим игровым упражнениям;</a:t>
            </a:r>
          </a:p>
          <a:p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8|2.7|1.5"/>
</p:tagLst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2914</TotalTime>
  <Words>1493</Words>
  <Application>Microsoft Office PowerPoint</Application>
  <PresentationFormat>Экран (4:3)</PresentationFormat>
  <Paragraphs>126</Paragraphs>
  <Slides>44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Легкий дым</vt:lpstr>
      <vt:lpstr>«Взаимодействие педагогов и родителей при организации коррекционной работы по преодолению    нарушений звукопроизношения у детей старшего  дошкольного возраста с ОВЗ, посредством практических, игровых упражнений » </vt:lpstr>
      <vt:lpstr>Презентация PowerPoint</vt:lpstr>
      <vt:lpstr>Презентация PowerPoint</vt:lpstr>
      <vt:lpstr>АКТУАЛЬНОСТЬ</vt:lpstr>
      <vt:lpstr>АКТУАЛЬНОСТЬ</vt:lpstr>
      <vt:lpstr>         АКТУАЛЬНОСТЬ ТЕМЫ</vt:lpstr>
      <vt:lpstr>ЦЕЛЬ:</vt:lpstr>
      <vt:lpstr>Задачи</vt:lpstr>
      <vt:lpstr>Задачи</vt:lpstr>
      <vt:lpstr>ПРЕИМУЩЕСТВА ИГРЫ</vt:lpstr>
      <vt:lpstr>ПРЕИМУЩЕСТВА ИГРЫ</vt:lpstr>
      <vt:lpstr>Методы, формы, приемы с детьми</vt:lpstr>
      <vt:lpstr>Методы, формы, приемы с педагогами и родителями</vt:lpstr>
      <vt:lpstr>Методы, формы, приемы…</vt:lpstr>
      <vt:lpstr>Исследовательский характер и принятие решения </vt:lpstr>
      <vt:lpstr>Требования ФГОС ДО</vt:lpstr>
      <vt:lpstr>Презентация PowerPoint</vt:lpstr>
      <vt:lpstr>СИСТЕМАТИЗАЦИЯ  АВТОРСКИХ ПРАКТИЧЕСКИХ ИГРОВЫХ УПРАЖНЕНИЙ  ПО РАЗДЕЛАМ</vt:lpstr>
      <vt:lpstr>Автоматизация  звуков в словах разной слоговой структуры. Инструкция: Раздели слова на части. Проведи картинки   в вагончики с заданным звуком (1-вагон-слова состоящие из одной части,во2-й-из двух, в 3-й из трёх)</vt:lpstr>
      <vt:lpstr>          Практическое игровое упражнение  «Поезд»</vt:lpstr>
      <vt:lpstr>Практическое  игровое упражнение  «Поезд»  Инструкция: Раздели слова на части с заданным звуком (р) и проведи к вагончику с одним окошком(слова состоящие из одной части),к вагончику с двумя окошками(слова состоящие из двух частей)и т.д.  </vt:lpstr>
      <vt:lpstr>Практическое  игровое упражнение «Разноцветные вертолёты» Инструкция: Раздели слова с заданным звуком в начале слова на части. Проведи картинки    к окошкам вертолёту №2- состоящие из двух частей,  к вертолёту №3   из трёх).Вертолёт который летит вправо   раскрась  красным карандашом, который влево оранжевым.</vt:lpstr>
      <vt:lpstr>Практическое игровое упражнение «Автобусы».   Цель: деление слов на части с автоматизируемым звуком  Р в середине слов.  Инструкция: Раздели слова с заданным звуком (р)в середине слова на части. Проведи картинки    к окошкам автобуса  который справа - состоящие из двух частей,  к автобусу  слева   из трёх. Автобус который едет вправо   раскрась  красным цветом , который влево оранжевым.</vt:lpstr>
      <vt:lpstr>Использование практических игровых упражнений  в ходе подгрупповой коррекционно-развивающейся деятельности  в группе компенсирующей направленности  для детей  с ОВЗ.</vt:lpstr>
      <vt:lpstr>СИСТЕМАТИЗАЦИЯ  АВТОРСКИХ ПРАКТИЧЕСКИХ ИГРОВЫХ УПРАЖНЕНИЙ ИГР ПО РАЗДЕЛАМ</vt:lpstr>
      <vt:lpstr>          Практическое  игровое              упражнение «Ёлочки» Инструкция: Нарисуй дорожку  от  картинок с заданным звуком (рь)   к окошкам, нарисованным на ёлочках. Отбор картинок начинай  с большой ёлочки( в порядке уменьшения)   раскрашивая их  зелёным карандашом .</vt:lpstr>
      <vt:lpstr>Практическое  игровое упражнение «Посади ёлочки» </vt:lpstr>
      <vt:lpstr>АЛГОРИТМ ИГРЫ</vt:lpstr>
      <vt:lpstr>Практическое  игровое упражнение «Виноград» </vt:lpstr>
      <vt:lpstr>АЛГОРИТМ ИГРЫ</vt:lpstr>
      <vt:lpstr>Практическое  игровое упражнение « Виноград».   Инструкция: Нарисуй дорожку  от  картинок с заданным звуком (р)   к  каждой виноградинке.  Проводя каждую картинку, необходимо произносить и уточнять наличие заданного звука, при этом раскрашивая каждую виноградинку-показывая тем самым заполнение грозди картинками. Возле лишних картинок, где нет заданного звука нарисуй красный круг. . </vt:lpstr>
      <vt:lpstr>АЛГОРИТМ ИГРЫ</vt:lpstr>
      <vt:lpstr>Авторское практическое  игровое упражнение «Пирамидка» Инструкция: Нарисуй дорожку  от  картинок с заданным звуком (л)   к  каждому овалу.  Проводя каждую картинку, произносить и уточнять наличие заданного звука и раскрашивая каждый овал-показывая тем самым заполнение овалов картинками. Возле лишних картинок, где нет заданного звука нарисуй красный треугольник.  </vt:lpstr>
      <vt:lpstr>Практическое  игровое упражнение «Построй пирамидку» </vt:lpstr>
      <vt:lpstr>АЛГОРИТМ ИГРЫ</vt:lpstr>
      <vt:lpstr>Практическое  игровое упражнение «Гусеница-модница» Инструкция: Проводя каждую картинку, произносить и уточнять наличие заданного звука(р) при этом раскрашивая каждый кружок(одежду гусеницы),показывая тем самым заполнение их картинками. Возле лишних картинок, где нет заданного звука нарисуй красный круг. </vt:lpstr>
      <vt:lpstr>Практическое  игровое упражнение «Гусеница-модница» </vt:lpstr>
      <vt:lpstr>АЛГОРИТМ ИГРЫ</vt:lpstr>
      <vt:lpstr>СИСТЕМАТИЗАЦИЯ  АВТОРСКИХ ПРАКТИЧЕСКИХ ИГРОВЫХ УПРАЖНЕНИЙ ПО РАЗДЕЛАМ ПО РАЗДЕЛАМ</vt:lpstr>
      <vt:lpstr>Практическое  игровое упражнение «Тележки» </vt:lpstr>
      <vt:lpstr>Цель: Развивать правильного звукопроизношения, фонематическое восприятия, дифференциация звуков «с» – «ц». Инструкция: Проведи линию-дорожку от каждой картинки  к тележке, которая справа – картинки со звуком «с» – а слева картинки со звуком «ц». Предметные картинки:  леденец,  кактус,   фикус, индеец ,  нос, птенец, компас, колодец.   </vt:lpstr>
      <vt:lpstr>Практическое  игровое упражнение «Тележки» </vt:lpstr>
      <vt:lpstr>Презентация PowerPoint</vt:lpstr>
      <vt:lpstr>      Желаем творческих  успехов!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совместная образовательная деятельность в подготовительной группе «Путешествие на корабле дружбы»</dc:title>
  <dc:creator>Алена</dc:creator>
  <cp:lastModifiedBy>User</cp:lastModifiedBy>
  <cp:revision>277</cp:revision>
  <dcterms:created xsi:type="dcterms:W3CDTF">2014-12-24T05:57:46Z</dcterms:created>
  <dcterms:modified xsi:type="dcterms:W3CDTF">2022-10-20T10:38:08Z</dcterms:modified>
</cp:coreProperties>
</file>